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1" r:id="rId6"/>
    <p:sldId id="294" r:id="rId7"/>
    <p:sldId id="289" r:id="rId8"/>
    <p:sldId id="286" r:id="rId9"/>
    <p:sldId id="269" r:id="rId10"/>
    <p:sldId id="288" r:id="rId11"/>
    <p:sldId id="296" r:id="rId12"/>
    <p:sldId id="274" r:id="rId13"/>
    <p:sldId id="290" r:id="rId14"/>
    <p:sldId id="291" r:id="rId15"/>
    <p:sldId id="275" r:id="rId16"/>
    <p:sldId id="287" r:id="rId17"/>
    <p:sldId id="280" r:id="rId18"/>
    <p:sldId id="281" r:id="rId19"/>
    <p:sldId id="282" r:id="rId20"/>
    <p:sldId id="284" r:id="rId21"/>
    <p:sldId id="285" r:id="rId22"/>
    <p:sldId id="292" r:id="rId23"/>
    <p:sldId id="259" r:id="rId24"/>
    <p:sldId id="279" r:id="rId25"/>
    <p:sldId id="298" r:id="rId26"/>
    <p:sldId id="277" r:id="rId27"/>
    <p:sldId id="276" r:id="rId28"/>
    <p:sldId id="283" r:id="rId29"/>
    <p:sldId id="273" r:id="rId30"/>
    <p:sldId id="257" r:id="rId31"/>
    <p:sldId id="293" r:id="rId32"/>
    <p:sldId id="297"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untelle Johnson" initials="CJ" lastIdx="1" clrIdx="0">
    <p:extLst>
      <p:ext uri="{19B8F6BF-5375-455C-9EA6-DF929625EA0E}">
        <p15:presenceInfo xmlns:p15="http://schemas.microsoft.com/office/powerpoint/2012/main" userId="S::Chauntelle@edgebrookclub.org::0529020d-d1bd-49d8-aa70-817e2cefb3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0" d="100"/>
          <a:sy n="60" d="100"/>
        </p:scale>
        <p:origin x="9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7181-9CC8-427B-845A-D53BBE7879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067FFE-ED69-416E-A1C1-15E102DF1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D8983-499C-4B6F-B33C-BAD65D6D0D63}"/>
              </a:ext>
            </a:extLst>
          </p:cNvPr>
          <p:cNvSpPr>
            <a:spLocks noGrp="1"/>
          </p:cNvSpPr>
          <p:nvPr>
            <p:ph type="dt" sz="half" idx="10"/>
          </p:nvPr>
        </p:nvSpPr>
        <p:spPr/>
        <p:txBody>
          <a:bodyPr/>
          <a:lstStyle/>
          <a:p>
            <a:fld id="{113573F8-2A11-4C1C-8E66-27116B48C77B}" type="datetimeFigureOut">
              <a:rPr lang="en-US" smtClean="0"/>
              <a:t>8/24/2021</a:t>
            </a:fld>
            <a:endParaRPr lang="en-US"/>
          </a:p>
        </p:txBody>
      </p:sp>
      <p:sp>
        <p:nvSpPr>
          <p:cNvPr id="5" name="Footer Placeholder 4">
            <a:extLst>
              <a:ext uri="{FF2B5EF4-FFF2-40B4-BE49-F238E27FC236}">
                <a16:creationId xmlns:a16="http://schemas.microsoft.com/office/drawing/2014/main" id="{31CB61D7-6FBB-4151-BA51-5790AE76B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86791-1EFD-4A61-B9B5-9D11936F89A8}"/>
              </a:ext>
            </a:extLst>
          </p:cNvPr>
          <p:cNvSpPr>
            <a:spLocks noGrp="1"/>
          </p:cNvSpPr>
          <p:nvPr>
            <p:ph type="sldNum" sz="quarter" idx="12"/>
          </p:nvPr>
        </p:nvSpPr>
        <p:spPr/>
        <p:txBody>
          <a:bodyPr/>
          <a:lstStyle/>
          <a:p>
            <a:fld id="{AAFF1160-763A-4472-A42F-49B1C0980AEB}" type="slidenum">
              <a:rPr lang="en-US" smtClean="0"/>
              <a:t>‹#›</a:t>
            </a:fld>
            <a:endParaRPr lang="en-US"/>
          </a:p>
        </p:txBody>
      </p:sp>
    </p:spTree>
    <p:extLst>
      <p:ext uri="{BB962C8B-B14F-4D97-AF65-F5344CB8AC3E}">
        <p14:creationId xmlns:p14="http://schemas.microsoft.com/office/powerpoint/2010/main" val="1397865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08B3F-998B-4A5D-A7C4-0B9C2CE5B4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CEBEF-E39C-4BAA-A3BF-685E7ADC30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37BCB-1FDC-489A-B934-1003417B47AE}"/>
              </a:ext>
            </a:extLst>
          </p:cNvPr>
          <p:cNvSpPr>
            <a:spLocks noGrp="1"/>
          </p:cNvSpPr>
          <p:nvPr>
            <p:ph type="dt" sz="half" idx="10"/>
          </p:nvPr>
        </p:nvSpPr>
        <p:spPr/>
        <p:txBody>
          <a:bodyPr/>
          <a:lstStyle/>
          <a:p>
            <a:fld id="{113573F8-2A11-4C1C-8E66-27116B48C77B}" type="datetimeFigureOut">
              <a:rPr lang="en-US" smtClean="0"/>
              <a:t>8/24/2021</a:t>
            </a:fld>
            <a:endParaRPr lang="en-US"/>
          </a:p>
        </p:txBody>
      </p:sp>
      <p:sp>
        <p:nvSpPr>
          <p:cNvPr id="5" name="Footer Placeholder 4">
            <a:extLst>
              <a:ext uri="{FF2B5EF4-FFF2-40B4-BE49-F238E27FC236}">
                <a16:creationId xmlns:a16="http://schemas.microsoft.com/office/drawing/2014/main" id="{1A6168FD-55C0-4664-9B6A-7D30A636D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4B6EE-2824-42F2-A80F-039E2ECF3A71}"/>
              </a:ext>
            </a:extLst>
          </p:cNvPr>
          <p:cNvSpPr>
            <a:spLocks noGrp="1"/>
          </p:cNvSpPr>
          <p:nvPr>
            <p:ph type="sldNum" sz="quarter" idx="12"/>
          </p:nvPr>
        </p:nvSpPr>
        <p:spPr/>
        <p:txBody>
          <a:bodyPr/>
          <a:lstStyle/>
          <a:p>
            <a:fld id="{AAFF1160-763A-4472-A42F-49B1C0980AEB}" type="slidenum">
              <a:rPr lang="en-US" smtClean="0"/>
              <a:t>‹#›</a:t>
            </a:fld>
            <a:endParaRPr lang="en-US"/>
          </a:p>
        </p:txBody>
      </p:sp>
    </p:spTree>
    <p:extLst>
      <p:ext uri="{BB962C8B-B14F-4D97-AF65-F5344CB8AC3E}">
        <p14:creationId xmlns:p14="http://schemas.microsoft.com/office/powerpoint/2010/main" val="3456346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8AB409-303B-4CB5-9823-FB2256324F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56B5F0-9BE6-41AD-ADF6-85E90E8B4E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E3488-AC40-4BB9-AAE1-5B4437D717DE}"/>
              </a:ext>
            </a:extLst>
          </p:cNvPr>
          <p:cNvSpPr>
            <a:spLocks noGrp="1"/>
          </p:cNvSpPr>
          <p:nvPr>
            <p:ph type="dt" sz="half" idx="10"/>
          </p:nvPr>
        </p:nvSpPr>
        <p:spPr/>
        <p:txBody>
          <a:bodyPr/>
          <a:lstStyle/>
          <a:p>
            <a:fld id="{113573F8-2A11-4C1C-8E66-27116B48C77B}" type="datetimeFigureOut">
              <a:rPr lang="en-US" smtClean="0"/>
              <a:t>8/24/2021</a:t>
            </a:fld>
            <a:endParaRPr lang="en-US"/>
          </a:p>
        </p:txBody>
      </p:sp>
      <p:sp>
        <p:nvSpPr>
          <p:cNvPr id="5" name="Footer Placeholder 4">
            <a:extLst>
              <a:ext uri="{FF2B5EF4-FFF2-40B4-BE49-F238E27FC236}">
                <a16:creationId xmlns:a16="http://schemas.microsoft.com/office/drawing/2014/main" id="{65F99181-B7CC-434F-B8C3-74FA88014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7019E-537A-4CD3-A69C-03FEDE1AEADF}"/>
              </a:ext>
            </a:extLst>
          </p:cNvPr>
          <p:cNvSpPr>
            <a:spLocks noGrp="1"/>
          </p:cNvSpPr>
          <p:nvPr>
            <p:ph type="sldNum" sz="quarter" idx="12"/>
          </p:nvPr>
        </p:nvSpPr>
        <p:spPr/>
        <p:txBody>
          <a:bodyPr/>
          <a:lstStyle/>
          <a:p>
            <a:fld id="{AAFF1160-763A-4472-A42F-49B1C0980AEB}" type="slidenum">
              <a:rPr lang="en-US" smtClean="0"/>
              <a:t>‹#›</a:t>
            </a:fld>
            <a:endParaRPr lang="en-US"/>
          </a:p>
        </p:txBody>
      </p:sp>
    </p:spTree>
    <p:extLst>
      <p:ext uri="{BB962C8B-B14F-4D97-AF65-F5344CB8AC3E}">
        <p14:creationId xmlns:p14="http://schemas.microsoft.com/office/powerpoint/2010/main" val="198957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6FCDC-A479-433E-B962-91B9454F86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CD2F6-67CC-449B-ABB0-766ECE58B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8562D-267F-4F94-A9B6-85E71DD99DAB}"/>
              </a:ext>
            </a:extLst>
          </p:cNvPr>
          <p:cNvSpPr>
            <a:spLocks noGrp="1"/>
          </p:cNvSpPr>
          <p:nvPr>
            <p:ph type="dt" sz="half" idx="10"/>
          </p:nvPr>
        </p:nvSpPr>
        <p:spPr/>
        <p:txBody>
          <a:bodyPr/>
          <a:lstStyle/>
          <a:p>
            <a:fld id="{113573F8-2A11-4C1C-8E66-27116B48C77B}" type="datetimeFigureOut">
              <a:rPr lang="en-US" smtClean="0"/>
              <a:t>8/24/2021</a:t>
            </a:fld>
            <a:endParaRPr lang="en-US"/>
          </a:p>
        </p:txBody>
      </p:sp>
      <p:sp>
        <p:nvSpPr>
          <p:cNvPr id="5" name="Footer Placeholder 4">
            <a:extLst>
              <a:ext uri="{FF2B5EF4-FFF2-40B4-BE49-F238E27FC236}">
                <a16:creationId xmlns:a16="http://schemas.microsoft.com/office/drawing/2014/main" id="{0EB5104F-12F6-4C8A-861F-07FA4FB3B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4E59C-A0DA-4B9A-B65A-A69340EBCB29}"/>
              </a:ext>
            </a:extLst>
          </p:cNvPr>
          <p:cNvSpPr>
            <a:spLocks noGrp="1"/>
          </p:cNvSpPr>
          <p:nvPr>
            <p:ph type="sldNum" sz="quarter" idx="12"/>
          </p:nvPr>
        </p:nvSpPr>
        <p:spPr/>
        <p:txBody>
          <a:bodyPr/>
          <a:lstStyle/>
          <a:p>
            <a:fld id="{AAFF1160-763A-4472-A42F-49B1C0980AEB}" type="slidenum">
              <a:rPr lang="en-US" smtClean="0"/>
              <a:t>‹#›</a:t>
            </a:fld>
            <a:endParaRPr lang="en-US"/>
          </a:p>
        </p:txBody>
      </p:sp>
    </p:spTree>
    <p:extLst>
      <p:ext uri="{BB962C8B-B14F-4D97-AF65-F5344CB8AC3E}">
        <p14:creationId xmlns:p14="http://schemas.microsoft.com/office/powerpoint/2010/main" val="2783579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D26F-49FA-46B0-9D08-1C4B0A32D8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545688-71F9-4E03-99BB-08D2E28684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6816D5-54F8-4189-ABA2-424B8419911A}"/>
              </a:ext>
            </a:extLst>
          </p:cNvPr>
          <p:cNvSpPr>
            <a:spLocks noGrp="1"/>
          </p:cNvSpPr>
          <p:nvPr>
            <p:ph type="dt" sz="half" idx="10"/>
          </p:nvPr>
        </p:nvSpPr>
        <p:spPr/>
        <p:txBody>
          <a:bodyPr/>
          <a:lstStyle/>
          <a:p>
            <a:fld id="{113573F8-2A11-4C1C-8E66-27116B48C77B}" type="datetimeFigureOut">
              <a:rPr lang="en-US" smtClean="0"/>
              <a:t>8/24/2021</a:t>
            </a:fld>
            <a:endParaRPr lang="en-US"/>
          </a:p>
        </p:txBody>
      </p:sp>
      <p:sp>
        <p:nvSpPr>
          <p:cNvPr id="5" name="Footer Placeholder 4">
            <a:extLst>
              <a:ext uri="{FF2B5EF4-FFF2-40B4-BE49-F238E27FC236}">
                <a16:creationId xmlns:a16="http://schemas.microsoft.com/office/drawing/2014/main" id="{A94B476B-5973-4808-90C9-419EE5E16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4F4EC-CCC2-4ACE-BA20-645D2ACFE671}"/>
              </a:ext>
            </a:extLst>
          </p:cNvPr>
          <p:cNvSpPr>
            <a:spLocks noGrp="1"/>
          </p:cNvSpPr>
          <p:nvPr>
            <p:ph type="sldNum" sz="quarter" idx="12"/>
          </p:nvPr>
        </p:nvSpPr>
        <p:spPr/>
        <p:txBody>
          <a:bodyPr/>
          <a:lstStyle/>
          <a:p>
            <a:fld id="{AAFF1160-763A-4472-A42F-49B1C0980AEB}" type="slidenum">
              <a:rPr lang="en-US" smtClean="0"/>
              <a:t>‹#›</a:t>
            </a:fld>
            <a:endParaRPr lang="en-US"/>
          </a:p>
        </p:txBody>
      </p:sp>
    </p:spTree>
    <p:extLst>
      <p:ext uri="{BB962C8B-B14F-4D97-AF65-F5344CB8AC3E}">
        <p14:creationId xmlns:p14="http://schemas.microsoft.com/office/powerpoint/2010/main" val="986658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7C47-875D-4703-A7FF-5F07F46974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EA863-7EE2-4A3E-A297-BF2660A107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2D5030-62A5-4F80-A400-363F83B0C0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7FC1DA-0F67-4B04-A5DB-0D9EA8187763}"/>
              </a:ext>
            </a:extLst>
          </p:cNvPr>
          <p:cNvSpPr>
            <a:spLocks noGrp="1"/>
          </p:cNvSpPr>
          <p:nvPr>
            <p:ph type="dt" sz="half" idx="10"/>
          </p:nvPr>
        </p:nvSpPr>
        <p:spPr/>
        <p:txBody>
          <a:bodyPr/>
          <a:lstStyle/>
          <a:p>
            <a:fld id="{113573F8-2A11-4C1C-8E66-27116B48C77B}" type="datetimeFigureOut">
              <a:rPr lang="en-US" smtClean="0"/>
              <a:t>8/24/2021</a:t>
            </a:fld>
            <a:endParaRPr lang="en-US"/>
          </a:p>
        </p:txBody>
      </p:sp>
      <p:sp>
        <p:nvSpPr>
          <p:cNvPr id="6" name="Footer Placeholder 5">
            <a:extLst>
              <a:ext uri="{FF2B5EF4-FFF2-40B4-BE49-F238E27FC236}">
                <a16:creationId xmlns:a16="http://schemas.microsoft.com/office/drawing/2014/main" id="{BD667B15-752F-4DCB-9769-00C9F74749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63C4E6-8942-44C4-90BA-3971E8EECA26}"/>
              </a:ext>
            </a:extLst>
          </p:cNvPr>
          <p:cNvSpPr>
            <a:spLocks noGrp="1"/>
          </p:cNvSpPr>
          <p:nvPr>
            <p:ph type="sldNum" sz="quarter" idx="12"/>
          </p:nvPr>
        </p:nvSpPr>
        <p:spPr/>
        <p:txBody>
          <a:bodyPr/>
          <a:lstStyle/>
          <a:p>
            <a:fld id="{AAFF1160-763A-4472-A42F-49B1C0980AEB}" type="slidenum">
              <a:rPr lang="en-US" smtClean="0"/>
              <a:t>‹#›</a:t>
            </a:fld>
            <a:endParaRPr lang="en-US"/>
          </a:p>
        </p:txBody>
      </p:sp>
    </p:spTree>
    <p:extLst>
      <p:ext uri="{BB962C8B-B14F-4D97-AF65-F5344CB8AC3E}">
        <p14:creationId xmlns:p14="http://schemas.microsoft.com/office/powerpoint/2010/main" val="4165863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6D94A-1A55-4CBB-BDC8-14C6B07CB1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D6E8F-18F1-4C1A-AB70-3EB8900B2A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A4EE2F-E48A-479B-A7ED-18162F9973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D33D37-F7A3-48C2-BAF6-F7C61AF885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168271-C915-457A-B67C-A6CE1F04CE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AF60E-CE53-4674-874B-831854344C15}"/>
              </a:ext>
            </a:extLst>
          </p:cNvPr>
          <p:cNvSpPr>
            <a:spLocks noGrp="1"/>
          </p:cNvSpPr>
          <p:nvPr>
            <p:ph type="dt" sz="half" idx="10"/>
          </p:nvPr>
        </p:nvSpPr>
        <p:spPr/>
        <p:txBody>
          <a:bodyPr/>
          <a:lstStyle/>
          <a:p>
            <a:fld id="{113573F8-2A11-4C1C-8E66-27116B48C77B}" type="datetimeFigureOut">
              <a:rPr lang="en-US" smtClean="0"/>
              <a:t>8/24/2021</a:t>
            </a:fld>
            <a:endParaRPr lang="en-US"/>
          </a:p>
        </p:txBody>
      </p:sp>
      <p:sp>
        <p:nvSpPr>
          <p:cNvPr id="8" name="Footer Placeholder 7">
            <a:extLst>
              <a:ext uri="{FF2B5EF4-FFF2-40B4-BE49-F238E27FC236}">
                <a16:creationId xmlns:a16="http://schemas.microsoft.com/office/drawing/2014/main" id="{3D837CAF-F971-4A96-92B6-2786F47CA8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CFA8AD-2F1A-4D8F-B953-294E836913BF}"/>
              </a:ext>
            </a:extLst>
          </p:cNvPr>
          <p:cNvSpPr>
            <a:spLocks noGrp="1"/>
          </p:cNvSpPr>
          <p:nvPr>
            <p:ph type="sldNum" sz="quarter" idx="12"/>
          </p:nvPr>
        </p:nvSpPr>
        <p:spPr/>
        <p:txBody>
          <a:bodyPr/>
          <a:lstStyle/>
          <a:p>
            <a:fld id="{AAFF1160-763A-4472-A42F-49B1C0980AEB}" type="slidenum">
              <a:rPr lang="en-US" smtClean="0"/>
              <a:t>‹#›</a:t>
            </a:fld>
            <a:endParaRPr lang="en-US"/>
          </a:p>
        </p:txBody>
      </p:sp>
    </p:spTree>
    <p:extLst>
      <p:ext uri="{BB962C8B-B14F-4D97-AF65-F5344CB8AC3E}">
        <p14:creationId xmlns:p14="http://schemas.microsoft.com/office/powerpoint/2010/main" val="739494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63A4-DD41-4EF2-B432-72DF3DA4FD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F773B3-C84E-4EF2-ACD4-96663281CDD1}"/>
              </a:ext>
            </a:extLst>
          </p:cNvPr>
          <p:cNvSpPr>
            <a:spLocks noGrp="1"/>
          </p:cNvSpPr>
          <p:nvPr>
            <p:ph type="dt" sz="half" idx="10"/>
          </p:nvPr>
        </p:nvSpPr>
        <p:spPr/>
        <p:txBody>
          <a:bodyPr/>
          <a:lstStyle/>
          <a:p>
            <a:fld id="{113573F8-2A11-4C1C-8E66-27116B48C77B}" type="datetimeFigureOut">
              <a:rPr lang="en-US" smtClean="0"/>
              <a:t>8/24/2021</a:t>
            </a:fld>
            <a:endParaRPr lang="en-US"/>
          </a:p>
        </p:txBody>
      </p:sp>
      <p:sp>
        <p:nvSpPr>
          <p:cNvPr id="4" name="Footer Placeholder 3">
            <a:extLst>
              <a:ext uri="{FF2B5EF4-FFF2-40B4-BE49-F238E27FC236}">
                <a16:creationId xmlns:a16="http://schemas.microsoft.com/office/drawing/2014/main" id="{A3BCE816-03FE-4C50-A1EF-A59925E6A3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8C285C-7850-4E7E-A0C9-060175526E8A}"/>
              </a:ext>
            </a:extLst>
          </p:cNvPr>
          <p:cNvSpPr>
            <a:spLocks noGrp="1"/>
          </p:cNvSpPr>
          <p:nvPr>
            <p:ph type="sldNum" sz="quarter" idx="12"/>
          </p:nvPr>
        </p:nvSpPr>
        <p:spPr/>
        <p:txBody>
          <a:bodyPr/>
          <a:lstStyle/>
          <a:p>
            <a:fld id="{AAFF1160-763A-4472-A42F-49B1C0980AEB}" type="slidenum">
              <a:rPr lang="en-US" smtClean="0"/>
              <a:t>‹#›</a:t>
            </a:fld>
            <a:endParaRPr lang="en-US"/>
          </a:p>
        </p:txBody>
      </p:sp>
    </p:spTree>
    <p:extLst>
      <p:ext uri="{BB962C8B-B14F-4D97-AF65-F5344CB8AC3E}">
        <p14:creationId xmlns:p14="http://schemas.microsoft.com/office/powerpoint/2010/main" val="160656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8C9FE4-10C5-4409-A6B8-8C2DF8C27C4B}"/>
              </a:ext>
            </a:extLst>
          </p:cNvPr>
          <p:cNvSpPr>
            <a:spLocks noGrp="1"/>
          </p:cNvSpPr>
          <p:nvPr>
            <p:ph type="dt" sz="half" idx="10"/>
          </p:nvPr>
        </p:nvSpPr>
        <p:spPr/>
        <p:txBody>
          <a:bodyPr/>
          <a:lstStyle/>
          <a:p>
            <a:fld id="{113573F8-2A11-4C1C-8E66-27116B48C77B}" type="datetimeFigureOut">
              <a:rPr lang="en-US" smtClean="0"/>
              <a:t>8/24/2021</a:t>
            </a:fld>
            <a:endParaRPr lang="en-US"/>
          </a:p>
        </p:txBody>
      </p:sp>
      <p:sp>
        <p:nvSpPr>
          <p:cNvPr id="3" name="Footer Placeholder 2">
            <a:extLst>
              <a:ext uri="{FF2B5EF4-FFF2-40B4-BE49-F238E27FC236}">
                <a16:creationId xmlns:a16="http://schemas.microsoft.com/office/drawing/2014/main" id="{9DD93FDE-A50E-4157-9F7C-E72D5A0FAA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1F6892-A785-4A51-AA9C-A34D359AB0A1}"/>
              </a:ext>
            </a:extLst>
          </p:cNvPr>
          <p:cNvSpPr>
            <a:spLocks noGrp="1"/>
          </p:cNvSpPr>
          <p:nvPr>
            <p:ph type="sldNum" sz="quarter" idx="12"/>
          </p:nvPr>
        </p:nvSpPr>
        <p:spPr/>
        <p:txBody>
          <a:bodyPr/>
          <a:lstStyle/>
          <a:p>
            <a:fld id="{AAFF1160-763A-4472-A42F-49B1C0980AEB}" type="slidenum">
              <a:rPr lang="en-US" smtClean="0"/>
              <a:t>‹#›</a:t>
            </a:fld>
            <a:endParaRPr lang="en-US"/>
          </a:p>
        </p:txBody>
      </p:sp>
    </p:spTree>
    <p:extLst>
      <p:ext uri="{BB962C8B-B14F-4D97-AF65-F5344CB8AC3E}">
        <p14:creationId xmlns:p14="http://schemas.microsoft.com/office/powerpoint/2010/main" val="2728656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8A25-D02E-4C2F-9F28-F1E26BA18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B31740-459B-41B6-A1CE-3E7C61DB6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4A0A82-DF6B-41EC-9C3C-10E052C0CB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2B7FF7-8A27-4D5D-87D9-1CD403AA778E}"/>
              </a:ext>
            </a:extLst>
          </p:cNvPr>
          <p:cNvSpPr>
            <a:spLocks noGrp="1"/>
          </p:cNvSpPr>
          <p:nvPr>
            <p:ph type="dt" sz="half" idx="10"/>
          </p:nvPr>
        </p:nvSpPr>
        <p:spPr/>
        <p:txBody>
          <a:bodyPr/>
          <a:lstStyle/>
          <a:p>
            <a:fld id="{113573F8-2A11-4C1C-8E66-27116B48C77B}" type="datetimeFigureOut">
              <a:rPr lang="en-US" smtClean="0"/>
              <a:t>8/24/2021</a:t>
            </a:fld>
            <a:endParaRPr lang="en-US"/>
          </a:p>
        </p:txBody>
      </p:sp>
      <p:sp>
        <p:nvSpPr>
          <p:cNvPr id="6" name="Footer Placeholder 5">
            <a:extLst>
              <a:ext uri="{FF2B5EF4-FFF2-40B4-BE49-F238E27FC236}">
                <a16:creationId xmlns:a16="http://schemas.microsoft.com/office/drawing/2014/main" id="{DCFEB8CC-9272-4849-9E33-75F07BFB43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6D83C-CABA-4EDE-985E-535D14A76EE3}"/>
              </a:ext>
            </a:extLst>
          </p:cNvPr>
          <p:cNvSpPr>
            <a:spLocks noGrp="1"/>
          </p:cNvSpPr>
          <p:nvPr>
            <p:ph type="sldNum" sz="quarter" idx="12"/>
          </p:nvPr>
        </p:nvSpPr>
        <p:spPr/>
        <p:txBody>
          <a:bodyPr/>
          <a:lstStyle/>
          <a:p>
            <a:fld id="{AAFF1160-763A-4472-A42F-49B1C0980AEB}" type="slidenum">
              <a:rPr lang="en-US" smtClean="0"/>
              <a:t>‹#›</a:t>
            </a:fld>
            <a:endParaRPr lang="en-US"/>
          </a:p>
        </p:txBody>
      </p:sp>
    </p:spTree>
    <p:extLst>
      <p:ext uri="{BB962C8B-B14F-4D97-AF65-F5344CB8AC3E}">
        <p14:creationId xmlns:p14="http://schemas.microsoft.com/office/powerpoint/2010/main" val="71385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364C-6C39-4E2C-90B5-555215039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CBE063-E8CC-4708-8DB8-EDC9EBAFB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F97CBD-A44B-450C-83CD-FA354447E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A8B903-E04F-4E95-B01C-A150DD690DF4}"/>
              </a:ext>
            </a:extLst>
          </p:cNvPr>
          <p:cNvSpPr>
            <a:spLocks noGrp="1"/>
          </p:cNvSpPr>
          <p:nvPr>
            <p:ph type="dt" sz="half" idx="10"/>
          </p:nvPr>
        </p:nvSpPr>
        <p:spPr/>
        <p:txBody>
          <a:bodyPr/>
          <a:lstStyle/>
          <a:p>
            <a:fld id="{113573F8-2A11-4C1C-8E66-27116B48C77B}" type="datetimeFigureOut">
              <a:rPr lang="en-US" smtClean="0"/>
              <a:t>8/24/2021</a:t>
            </a:fld>
            <a:endParaRPr lang="en-US"/>
          </a:p>
        </p:txBody>
      </p:sp>
      <p:sp>
        <p:nvSpPr>
          <p:cNvPr id="6" name="Footer Placeholder 5">
            <a:extLst>
              <a:ext uri="{FF2B5EF4-FFF2-40B4-BE49-F238E27FC236}">
                <a16:creationId xmlns:a16="http://schemas.microsoft.com/office/drawing/2014/main" id="{A6B155C2-572A-4694-8A56-E6C288580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FC8D7B-8678-44F2-BFBC-170FF32D5258}"/>
              </a:ext>
            </a:extLst>
          </p:cNvPr>
          <p:cNvSpPr>
            <a:spLocks noGrp="1"/>
          </p:cNvSpPr>
          <p:nvPr>
            <p:ph type="sldNum" sz="quarter" idx="12"/>
          </p:nvPr>
        </p:nvSpPr>
        <p:spPr/>
        <p:txBody>
          <a:bodyPr/>
          <a:lstStyle/>
          <a:p>
            <a:fld id="{AAFF1160-763A-4472-A42F-49B1C0980AEB}" type="slidenum">
              <a:rPr lang="en-US" smtClean="0"/>
              <a:t>‹#›</a:t>
            </a:fld>
            <a:endParaRPr lang="en-US"/>
          </a:p>
        </p:txBody>
      </p:sp>
    </p:spTree>
    <p:extLst>
      <p:ext uri="{BB962C8B-B14F-4D97-AF65-F5344CB8AC3E}">
        <p14:creationId xmlns:p14="http://schemas.microsoft.com/office/powerpoint/2010/main" val="1293217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D5BC61-0394-4AD1-85DF-B6F594EC2D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681FC9-433A-4DFE-8EAF-BE0FD0027F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0ABF9-8FC2-41A6-A739-2B2DF9AA17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573F8-2A11-4C1C-8E66-27116B48C77B}" type="datetimeFigureOut">
              <a:rPr lang="en-US" smtClean="0"/>
              <a:t>8/24/2021</a:t>
            </a:fld>
            <a:endParaRPr lang="en-US"/>
          </a:p>
        </p:txBody>
      </p:sp>
      <p:sp>
        <p:nvSpPr>
          <p:cNvPr id="5" name="Footer Placeholder 4">
            <a:extLst>
              <a:ext uri="{FF2B5EF4-FFF2-40B4-BE49-F238E27FC236}">
                <a16:creationId xmlns:a16="http://schemas.microsoft.com/office/drawing/2014/main" id="{5D5C9882-98D2-47D1-AE31-1FBA59C984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153B8A-7E39-4BDC-A533-206556C2BA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F1160-763A-4472-A42F-49B1C0980AEB}" type="slidenum">
              <a:rPr lang="en-US" smtClean="0"/>
              <a:t>‹#›</a:t>
            </a:fld>
            <a:endParaRPr lang="en-US"/>
          </a:p>
        </p:txBody>
      </p:sp>
    </p:spTree>
    <p:extLst>
      <p:ext uri="{BB962C8B-B14F-4D97-AF65-F5344CB8AC3E}">
        <p14:creationId xmlns:p14="http://schemas.microsoft.com/office/powerpoint/2010/main" val="2092103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frontdesk@edgebrookclub.or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mailto:lkthalter@comcast.ne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videosnatacion.com/natacion-como-nadar-los-50-mariposa/" TargetMode="External"/><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mailto:frontdesk@edgebrookclub.org"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Frontdesk@edgbrookclub.org"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mailto:frontdesk@edgebrookclub.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pxhere.com/en/photo/560379" TargetMode="External"/><Relationship Id="rId2" Type="http://schemas.openxmlformats.org/officeDocument/2006/relationships/image" Target="../media/image18.jpe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hyperlink" Target="http://www.freeimageslive.co.uk/free_stock_image/tennis-jpg" TargetMode="Externa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hyperlink" Target="mailto:frontdesk@edgebrookclub.org"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insauga.com/community-centre-in-mississauga-closed-due-to-burst-pipe"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mcphersonmath.com/2014/08/the-1st-day-of-school.html" TargetMode="External"/><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hyperlink" Target="mailto:ebaccounts@edgebrookclub.org" TargetMode="External"/><Relationship Id="rId3" Type="http://schemas.openxmlformats.org/officeDocument/2006/relationships/hyperlink" Target="mailto:Stefanie@edgebrookclub.org" TargetMode="External"/><Relationship Id="rId7" Type="http://schemas.openxmlformats.org/officeDocument/2006/relationships/hyperlink" Target="mailto:sean@edgebrookclub.org" TargetMode="External"/><Relationship Id="rId2" Type="http://schemas.openxmlformats.org/officeDocument/2006/relationships/hyperlink" Target="mailto:swimteam@edgebrookclub.org" TargetMode="External"/><Relationship Id="rId1" Type="http://schemas.openxmlformats.org/officeDocument/2006/relationships/slideLayout" Target="../slideLayouts/slideLayout4.xml"/><Relationship Id="rId6" Type="http://schemas.openxmlformats.org/officeDocument/2006/relationships/hyperlink" Target="mailto:jaimie@edgebrookclub.org" TargetMode="External"/><Relationship Id="rId5" Type="http://schemas.openxmlformats.org/officeDocument/2006/relationships/hyperlink" Target="mailto:alex@edgebrookclub.org" TargetMode="External"/><Relationship Id="rId4" Type="http://schemas.openxmlformats.org/officeDocument/2006/relationships/hyperlink" Target="mailto:frontdesk@edgebrookclub.org" TargetMode="External"/><Relationship Id="rId9" Type="http://schemas.openxmlformats.org/officeDocument/2006/relationships/hyperlink" Target="mailto:aquatics@edgebrookclub.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commons.wikimedia.org/wiki/File:Instagram_icon.pn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Tennis" TargetMode="External"/><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frontdesk@edgebrookclub.org" TargetMode="External"/><Relationship Id="rId1" Type="http://schemas.openxmlformats.org/officeDocument/2006/relationships/slideLayout" Target="../slideLayouts/slideLayout4.xml"/><Relationship Id="rId4" Type="http://schemas.openxmlformats.org/officeDocument/2006/relationships/hyperlink" Target="https://www.khwiki.com/Lumie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frontdesk@edgebrookclub.org" TargetMode="External"/><Relationship Id="rId1" Type="http://schemas.openxmlformats.org/officeDocument/2006/relationships/slideLayout" Target="../slideLayouts/slideLayout4.xml"/><Relationship Id="rId4" Type="http://schemas.openxmlformats.org/officeDocument/2006/relationships/hyperlink" Target="https://www.khwiki.com/Lumier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FD104D7-8B52-4D85-ADE0-8113AFD7C918}"/>
              </a:ext>
            </a:extLst>
          </p:cNvPr>
          <p:cNvSpPr>
            <a:spLocks noGrp="1"/>
          </p:cNvSpPr>
          <p:nvPr>
            <p:ph type="title"/>
          </p:nvPr>
        </p:nvSpPr>
        <p:spPr>
          <a:xfrm>
            <a:off x="511727" y="234110"/>
            <a:ext cx="7147421" cy="5940187"/>
          </a:xfrm>
        </p:spPr>
        <p:txBody>
          <a:bodyPr vert="horz" lIns="91440" tIns="45720" rIns="91440" bIns="45720" rtlCol="0" anchor="b">
            <a:normAutofit/>
          </a:bodyPr>
          <a:lstStyle/>
          <a:p>
            <a:r>
              <a:rPr lang="en-US" sz="6700" kern="1200" dirty="0">
                <a:solidFill>
                  <a:srgbClr val="FFFFFF"/>
                </a:solidFill>
                <a:latin typeface="+mj-lt"/>
                <a:ea typeface="+mj-ea"/>
                <a:cs typeface="+mj-cs"/>
              </a:rPr>
              <a:t>Edgebrook Club</a:t>
            </a:r>
            <a:br>
              <a:rPr lang="en-US" sz="4000" dirty="0">
                <a:solidFill>
                  <a:srgbClr val="FFFFFF"/>
                </a:solidFill>
              </a:rPr>
            </a:br>
            <a:r>
              <a:rPr lang="en-US" sz="4000" dirty="0">
                <a:solidFill>
                  <a:srgbClr val="FFFFFF"/>
                </a:solidFill>
              </a:rPr>
              <a:t>Current Club Guidelines</a:t>
            </a:r>
            <a:br>
              <a:rPr lang="en-US" sz="4000" dirty="0">
                <a:solidFill>
                  <a:srgbClr val="FFFFFF"/>
                </a:solidFill>
              </a:rPr>
            </a:br>
            <a:r>
              <a:rPr lang="en-US" sz="4000" dirty="0">
                <a:solidFill>
                  <a:srgbClr val="FFFFFF"/>
                </a:solidFill>
              </a:rPr>
              <a:t>Summer 2021</a:t>
            </a:r>
            <a:br>
              <a:rPr lang="en-US" sz="4000" dirty="0">
                <a:solidFill>
                  <a:srgbClr val="FFFFFF"/>
                </a:solidFill>
              </a:rPr>
            </a:br>
            <a:br>
              <a:rPr lang="en-US" sz="4000" dirty="0">
                <a:solidFill>
                  <a:srgbClr val="FFFFFF"/>
                </a:solidFill>
              </a:rPr>
            </a:br>
            <a:r>
              <a:rPr lang="en-US" sz="2400" dirty="0">
                <a:solidFill>
                  <a:srgbClr val="FFFFFF"/>
                </a:solidFill>
              </a:rPr>
              <a:t>All information is subject to change throughout the summer! Please continue to check edgebrookclub.org for updates to this document.</a:t>
            </a:r>
            <a:br>
              <a:rPr lang="en-US" sz="2400" dirty="0">
                <a:solidFill>
                  <a:srgbClr val="FFFFFF"/>
                </a:solidFill>
              </a:rPr>
            </a:br>
            <a:br>
              <a:rPr lang="en-US" sz="2400" dirty="0">
                <a:solidFill>
                  <a:srgbClr val="FFFFFF"/>
                </a:solidFill>
              </a:rPr>
            </a:br>
            <a:br>
              <a:rPr lang="en-US" sz="2400" dirty="0">
                <a:solidFill>
                  <a:srgbClr val="FFFFFF"/>
                </a:solidFill>
              </a:rPr>
            </a:br>
            <a:r>
              <a:rPr lang="en-US" sz="2000" dirty="0">
                <a:solidFill>
                  <a:srgbClr val="FFFFFF"/>
                </a:solidFill>
              </a:rPr>
              <a:t>Updated and/or New slides are marked with a </a:t>
            </a:r>
            <a:endParaRPr lang="en-US" sz="6700" kern="1200" dirty="0">
              <a:solidFill>
                <a:srgbClr val="FFFFFF"/>
              </a:solidFill>
              <a:latin typeface="+mj-lt"/>
              <a:ea typeface="+mj-ea"/>
              <a:cs typeface="+mj-cs"/>
            </a:endParaRPr>
          </a:p>
        </p:txBody>
      </p:sp>
      <p:sp>
        <p:nvSpPr>
          <p:cNvPr id="3" name="Subtitle 2">
            <a:extLst>
              <a:ext uri="{FF2B5EF4-FFF2-40B4-BE49-F238E27FC236}">
                <a16:creationId xmlns:a16="http://schemas.microsoft.com/office/drawing/2014/main" id="{4BD272CD-77A0-42BB-848D-14242C8D77BF}"/>
              </a:ext>
            </a:extLst>
          </p:cNvPr>
          <p:cNvSpPr>
            <a:spLocks noGrp="1"/>
          </p:cNvSpPr>
          <p:nvPr>
            <p:ph idx="1"/>
          </p:nvPr>
        </p:nvSpPr>
        <p:spPr>
          <a:xfrm>
            <a:off x="9904103" y="6317673"/>
            <a:ext cx="2074127" cy="315737"/>
          </a:xfrm>
        </p:spPr>
        <p:txBody>
          <a:bodyPr vert="horz" lIns="91440" tIns="45720" rIns="91440" bIns="45720" rtlCol="0" anchor="t">
            <a:normAutofit/>
          </a:bodyPr>
          <a:lstStyle/>
          <a:p>
            <a:pPr marL="0" indent="0" algn="ctr">
              <a:buNone/>
            </a:pPr>
            <a:r>
              <a:rPr lang="en-US" sz="1600" i="1" kern="1200" dirty="0">
                <a:solidFill>
                  <a:srgbClr val="FFFF00"/>
                </a:solidFill>
                <a:latin typeface="+mn-lt"/>
                <a:ea typeface="+mn-ea"/>
                <a:cs typeface="+mn-cs"/>
              </a:rPr>
              <a:t>Updated 8/24/2021</a:t>
            </a:r>
          </a:p>
        </p:txBody>
      </p:sp>
      <p:pic>
        <p:nvPicPr>
          <p:cNvPr id="5" name="Picture 4" descr="A picture containing drawing&#10;&#10;Description automatically generated">
            <a:extLst>
              <a:ext uri="{FF2B5EF4-FFF2-40B4-BE49-F238E27FC236}">
                <a16:creationId xmlns:a16="http://schemas.microsoft.com/office/drawing/2014/main" id="{7DD1530A-78FF-461A-9EF7-4A689E6CA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2024" y="5021665"/>
            <a:ext cx="1278284" cy="1296008"/>
          </a:xfrm>
          <a:prstGeom prst="rect">
            <a:avLst/>
          </a:prstGeom>
        </p:spPr>
      </p:pic>
      <p:sp>
        <p:nvSpPr>
          <p:cNvPr id="7" name="Star: 5 Points 6">
            <a:extLst>
              <a:ext uri="{FF2B5EF4-FFF2-40B4-BE49-F238E27FC236}">
                <a16:creationId xmlns:a16="http://schemas.microsoft.com/office/drawing/2014/main" id="{0D234F14-F4AF-402E-BC60-B912706CC291}"/>
              </a:ext>
            </a:extLst>
          </p:cNvPr>
          <p:cNvSpPr/>
          <p:nvPr/>
        </p:nvSpPr>
        <p:spPr>
          <a:xfrm>
            <a:off x="5327615" y="5669669"/>
            <a:ext cx="452399" cy="43622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08428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02BE12-CD0D-4372-842A-6489378D7FD0}"/>
              </a:ext>
            </a:extLst>
          </p:cNvPr>
          <p:cNvSpPr>
            <a:spLocks noGrp="1"/>
          </p:cNvSpPr>
          <p:nvPr>
            <p:ph type="title"/>
          </p:nvPr>
        </p:nvSpPr>
        <p:spPr>
          <a:xfrm>
            <a:off x="185164" y="2053641"/>
            <a:ext cx="5188941" cy="2760098"/>
          </a:xfrm>
        </p:spPr>
        <p:txBody>
          <a:bodyPr>
            <a:normAutofit/>
          </a:bodyPr>
          <a:lstStyle/>
          <a:p>
            <a:r>
              <a:rPr lang="en-US" dirty="0">
                <a:solidFill>
                  <a:srgbClr val="FFFFFF"/>
                </a:solidFill>
              </a:rPr>
              <a:t>General Pool Reservation Info</a:t>
            </a:r>
            <a:br>
              <a:rPr lang="en-US" dirty="0">
                <a:solidFill>
                  <a:srgbClr val="FFFFFF"/>
                </a:solidFill>
              </a:rPr>
            </a:br>
            <a:r>
              <a:rPr lang="en-US" sz="2400" dirty="0">
                <a:solidFill>
                  <a:srgbClr val="FFFFFF"/>
                </a:solidFill>
              </a:rPr>
              <a:t>(2 of 2)</a:t>
            </a:r>
            <a:endParaRPr lang="en-US" i="1" dirty="0">
              <a:solidFill>
                <a:srgbClr val="FFFFFF"/>
              </a:solidFill>
            </a:endParaRPr>
          </a:p>
        </p:txBody>
      </p:sp>
      <p:sp>
        <p:nvSpPr>
          <p:cNvPr id="3" name="Content Placeholder 2">
            <a:extLst>
              <a:ext uri="{FF2B5EF4-FFF2-40B4-BE49-F238E27FC236}">
                <a16:creationId xmlns:a16="http://schemas.microsoft.com/office/drawing/2014/main" id="{B21C7A72-6D80-48A7-BA3B-91BA62E3E3AD}"/>
              </a:ext>
            </a:extLst>
          </p:cNvPr>
          <p:cNvSpPr>
            <a:spLocks noGrp="1"/>
          </p:cNvSpPr>
          <p:nvPr>
            <p:ph idx="1"/>
          </p:nvPr>
        </p:nvSpPr>
        <p:spPr>
          <a:xfrm>
            <a:off x="5747657" y="279918"/>
            <a:ext cx="5896947" cy="6372809"/>
          </a:xfrm>
        </p:spPr>
        <p:txBody>
          <a:bodyPr anchor="ctr">
            <a:normAutofit/>
          </a:bodyPr>
          <a:lstStyle/>
          <a:p>
            <a:r>
              <a:rPr lang="en-US" sz="1600" dirty="0">
                <a:solidFill>
                  <a:srgbClr val="000000"/>
                </a:solidFill>
              </a:rPr>
              <a:t>Reservations should be cancelled at least 24 hours in advance. At this time, we are not charging fees for cancellations. We are asking all members to be mindful of others when booking and cancelling reservations so that all members can enjoy our facility.</a:t>
            </a:r>
          </a:p>
          <a:p>
            <a:pPr lvl="1"/>
            <a:r>
              <a:rPr lang="en-US" sz="1200" dirty="0">
                <a:solidFill>
                  <a:srgbClr val="000000"/>
                </a:solidFill>
              </a:rPr>
              <a:t>Pool cancellations can be completed online via the club automation system. Cancellations less than 24 hours in advance, must be emailed to </a:t>
            </a:r>
            <a:r>
              <a:rPr lang="en-US" sz="1200" dirty="0">
                <a:solidFill>
                  <a:srgbClr val="000000"/>
                </a:solidFill>
                <a:hlinkClick r:id="rId3"/>
              </a:rPr>
              <a:t>frontdesk@edgebrookclub.org</a:t>
            </a:r>
            <a:r>
              <a:rPr lang="en-US" sz="1200" dirty="0">
                <a:solidFill>
                  <a:srgbClr val="000000"/>
                </a:solidFill>
              </a:rPr>
              <a:t>. </a:t>
            </a:r>
          </a:p>
          <a:p>
            <a:r>
              <a:rPr lang="en-US" sz="1600" dirty="0">
                <a:solidFill>
                  <a:srgbClr val="000000"/>
                </a:solidFill>
              </a:rPr>
              <a:t>Pool furniture is separated on the pool deck; please only use one reserved area so that we can maintain distance between households for those who wish to keep their distance as a courtesy.</a:t>
            </a:r>
          </a:p>
          <a:p>
            <a:r>
              <a:rPr lang="en-US" sz="1600" dirty="0">
                <a:solidFill>
                  <a:srgbClr val="000000"/>
                </a:solidFill>
              </a:rPr>
              <a:t>Pool toys are permitted as long as they do not interfere with the lifeguard’s ability to keep members safe and allow for swimmers to maintain distancing.</a:t>
            </a:r>
          </a:p>
          <a:p>
            <a:r>
              <a:rPr lang="en-US" sz="1600" dirty="0">
                <a:solidFill>
                  <a:srgbClr val="000000"/>
                </a:solidFill>
              </a:rPr>
              <a:t>The kiddie pool area is limited to swimmers 6 and under. </a:t>
            </a:r>
          </a:p>
          <a:p>
            <a:r>
              <a:rPr lang="en-US" sz="1600" dirty="0">
                <a:solidFill>
                  <a:srgbClr val="000000"/>
                </a:solidFill>
              </a:rPr>
              <a:t>Lap lanes are available during any reservation upon request.</a:t>
            </a:r>
          </a:p>
        </p:txBody>
      </p:sp>
    </p:spTree>
    <p:extLst>
      <p:ext uri="{BB962C8B-B14F-4D97-AF65-F5344CB8AC3E}">
        <p14:creationId xmlns:p14="http://schemas.microsoft.com/office/powerpoint/2010/main" val="280051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969CB-EFC8-48D3-BD0A-23A566787E9C}"/>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Swim Guest Policy Examples</a:t>
            </a:r>
          </a:p>
        </p:txBody>
      </p:sp>
      <p:sp>
        <p:nvSpPr>
          <p:cNvPr id="3" name="Content Placeholder 2">
            <a:extLst>
              <a:ext uri="{FF2B5EF4-FFF2-40B4-BE49-F238E27FC236}">
                <a16:creationId xmlns:a16="http://schemas.microsoft.com/office/drawing/2014/main" id="{2D453D49-BA69-4B0B-B750-864183C4EF09}"/>
              </a:ext>
            </a:extLst>
          </p:cNvPr>
          <p:cNvSpPr>
            <a:spLocks noGrp="1"/>
          </p:cNvSpPr>
          <p:nvPr>
            <p:ph idx="1"/>
          </p:nvPr>
        </p:nvSpPr>
        <p:spPr>
          <a:xfrm>
            <a:off x="4810259" y="649480"/>
            <a:ext cx="6555347" cy="5546047"/>
          </a:xfrm>
        </p:spPr>
        <p:txBody>
          <a:bodyPr anchor="ctr">
            <a:normAutofit lnSpcReduction="10000"/>
          </a:bodyPr>
          <a:lstStyle/>
          <a:p>
            <a:pPr lvl="1"/>
            <a:r>
              <a:rPr lang="en-US" sz="1400" dirty="0"/>
              <a:t>Jane Doe makes a reservation for noon. The reservation is good for the entire family that is listed on her membership (she can bring in all of her kids during the reservation time) and no other members on her account can make a separate reservation for the same day for pool use.</a:t>
            </a:r>
          </a:p>
          <a:p>
            <a:pPr lvl="1"/>
            <a:r>
              <a:rPr lang="en-US" sz="1400" dirty="0"/>
              <a:t>Jane Doe makes a reservation for noon. The reservation is good for the entire family that is listed on her membership (she can bring in all of her kids during the reservation time). Mary Snow is also a member at the club and friends with Jane’s child – Jane invites Mary to swim during their noon reservation. This is permitted. </a:t>
            </a:r>
          </a:p>
          <a:p>
            <a:pPr lvl="1"/>
            <a:r>
              <a:rPr lang="en-US" sz="1400" dirty="0"/>
              <a:t>Jane Doe makes a reservation for noon. The reservation is good for the entire family that is listed on her membership (she can bring in all of her kids during the reservation time). Fran Snow is a non-member at the club and friends with Jane’s child – Jane invites Fran to swim during their noon reservation. Jane is responsible for Fran while on the property and Fran’s guest fee is charged to Jane – either to her membership account, to her cc on file OR with use of Jane’s Seasonal Guest Pass.</a:t>
            </a:r>
          </a:p>
          <a:p>
            <a:pPr lvl="1"/>
            <a:r>
              <a:rPr lang="en-US" sz="1400" dirty="0"/>
              <a:t>Jane Doe makes a reservation for noon. The reservation is good for the entire family that is listed on her membership (she can bring in all of her kids during the reservation time). Mary and Jack Snow are also a members at the club and friends with Jane’s child – Jane invites Mary and Jack to swim during their noon reservation. This is NOT permitted; only one additional person is allowed during the reservation time.</a:t>
            </a:r>
          </a:p>
          <a:p>
            <a:pPr lvl="1"/>
            <a:r>
              <a:rPr lang="en-US" sz="1400" dirty="0"/>
              <a:t>Jane Doe makes a reservation for noon. The reservation is good for the entire family that is listed on her membership. Jane’s partner is unable to come and enjoy the pool at noon. Mary and Jack Snow are also a members at the club and friends with Jane; Jane invites Mary and Jack to swim during their noon reservation. This is NOT permitted; only one additional person is allowed during the reservation time.</a:t>
            </a:r>
          </a:p>
        </p:txBody>
      </p:sp>
    </p:spTree>
    <p:extLst>
      <p:ext uri="{BB962C8B-B14F-4D97-AF65-F5344CB8AC3E}">
        <p14:creationId xmlns:p14="http://schemas.microsoft.com/office/powerpoint/2010/main" val="2658639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64D969-46F1-44FC-B488-3FA68C677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707"/>
            <a:ext cx="12188952" cy="6656293"/>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3003D4E-E9FF-4669-90E7-7CED081587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7101"/>
          <a:stretch/>
        </p:blipFill>
        <p:spPr>
          <a:xfrm flipV="1">
            <a:off x="2" y="1"/>
            <a:ext cx="12191999" cy="1878950"/>
          </a:xfrm>
          <a:custGeom>
            <a:avLst/>
            <a:gdLst>
              <a:gd name="connsiteX0" fmla="*/ 0 w 12191999"/>
              <a:gd name="connsiteY0" fmla="*/ 1878950 h 1878950"/>
              <a:gd name="connsiteX1" fmla="*/ 12191999 w 12191999"/>
              <a:gd name="connsiteY1" fmla="*/ 1878950 h 1878950"/>
              <a:gd name="connsiteX2" fmla="*/ 12191999 w 12191999"/>
              <a:gd name="connsiteY2" fmla="*/ 0 h 1878950"/>
              <a:gd name="connsiteX3" fmla="*/ 0 w 12191999"/>
              <a:gd name="connsiteY3" fmla="*/ 0 h 1878950"/>
            </a:gdLst>
            <a:ahLst/>
            <a:cxnLst>
              <a:cxn ang="0">
                <a:pos x="connsiteX0" y="connsiteY0"/>
              </a:cxn>
              <a:cxn ang="0">
                <a:pos x="connsiteX1" y="connsiteY1"/>
              </a:cxn>
              <a:cxn ang="0">
                <a:pos x="connsiteX2" y="connsiteY2"/>
              </a:cxn>
              <a:cxn ang="0">
                <a:pos x="connsiteX3" y="connsiteY3"/>
              </a:cxn>
            </a:cxnLst>
            <a:rect l="l" t="t" r="r" b="b"/>
            <a:pathLst>
              <a:path w="12191999" h="1878950">
                <a:moveTo>
                  <a:pt x="0" y="1878950"/>
                </a:moveTo>
                <a:lnTo>
                  <a:pt x="12191999" y="1878950"/>
                </a:lnTo>
                <a:lnTo>
                  <a:pt x="12191999" y="0"/>
                </a:lnTo>
                <a:lnTo>
                  <a:pt x="0" y="0"/>
                </a:lnTo>
                <a:close/>
              </a:path>
            </a:pathLst>
          </a:custGeom>
        </p:spPr>
      </p:pic>
      <p:pic>
        <p:nvPicPr>
          <p:cNvPr id="12" name="Picture 11">
            <a:extLst>
              <a:ext uri="{FF2B5EF4-FFF2-40B4-BE49-F238E27FC236}">
                <a16:creationId xmlns:a16="http://schemas.microsoft.com/office/drawing/2014/main" id="{A7D98261-3895-4FB5-B9CE-26FAF63573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0" y="4914024"/>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2" name="Title 1">
            <a:extLst>
              <a:ext uri="{FF2B5EF4-FFF2-40B4-BE49-F238E27FC236}">
                <a16:creationId xmlns:a16="http://schemas.microsoft.com/office/drawing/2014/main" id="{4D02BE12-CD0D-4372-842A-6489378D7FD0}"/>
              </a:ext>
            </a:extLst>
          </p:cNvPr>
          <p:cNvSpPr>
            <a:spLocks noGrp="1"/>
          </p:cNvSpPr>
          <p:nvPr>
            <p:ph type="title"/>
          </p:nvPr>
        </p:nvSpPr>
        <p:spPr>
          <a:xfrm>
            <a:off x="226503" y="1401859"/>
            <a:ext cx="4090003" cy="4054282"/>
          </a:xfrm>
        </p:spPr>
        <p:txBody>
          <a:bodyPr>
            <a:normAutofit/>
          </a:bodyPr>
          <a:lstStyle/>
          <a:p>
            <a:r>
              <a:rPr lang="en-US" sz="4000" dirty="0">
                <a:solidFill>
                  <a:srgbClr val="FFFFFF"/>
                </a:solidFill>
              </a:rPr>
              <a:t>General Pool Info</a:t>
            </a:r>
          </a:p>
        </p:txBody>
      </p:sp>
      <p:sp>
        <p:nvSpPr>
          <p:cNvPr id="3" name="Content Placeholder 2">
            <a:extLst>
              <a:ext uri="{FF2B5EF4-FFF2-40B4-BE49-F238E27FC236}">
                <a16:creationId xmlns:a16="http://schemas.microsoft.com/office/drawing/2014/main" id="{B21C7A72-6D80-48A7-BA3B-91BA62E3E3AD}"/>
              </a:ext>
            </a:extLst>
          </p:cNvPr>
          <p:cNvSpPr>
            <a:spLocks noGrp="1"/>
          </p:cNvSpPr>
          <p:nvPr>
            <p:ph idx="1"/>
          </p:nvPr>
        </p:nvSpPr>
        <p:spPr>
          <a:xfrm>
            <a:off x="4319554" y="475114"/>
            <a:ext cx="7872446" cy="5842747"/>
          </a:xfrm>
        </p:spPr>
        <p:txBody>
          <a:bodyPr anchor="ctr">
            <a:normAutofit/>
          </a:bodyPr>
          <a:lstStyle/>
          <a:p>
            <a:r>
              <a:rPr lang="en-US" sz="1600" dirty="0">
                <a:solidFill>
                  <a:srgbClr val="FFFFFF"/>
                </a:solidFill>
              </a:rPr>
              <a:t>Check-in for pool reservations will be at the loading zone gate near the cabana. </a:t>
            </a:r>
          </a:p>
          <a:p>
            <a:r>
              <a:rPr lang="en-US" sz="1600" dirty="0">
                <a:solidFill>
                  <a:srgbClr val="FFFFFF"/>
                </a:solidFill>
              </a:rPr>
              <a:t>Food (no glass) is permitted on the pool deck in the designated reservation areas</a:t>
            </a:r>
          </a:p>
          <a:p>
            <a:r>
              <a:rPr lang="en-US" sz="1600" dirty="0">
                <a:solidFill>
                  <a:srgbClr val="FFFFFF"/>
                </a:solidFill>
              </a:rPr>
              <a:t>If it is impractical to do so and a life is believed to be in danger, lifeguards will not follow the mask or physical distancing guidelines. This could potentially increase your risk of COVID-19 infection.</a:t>
            </a:r>
          </a:p>
          <a:p>
            <a:r>
              <a:rPr lang="en-US" sz="1600" dirty="0">
                <a:solidFill>
                  <a:srgbClr val="FFFFFF"/>
                </a:solidFill>
              </a:rPr>
              <a:t>Lifeguards needs to be focused on monitoring patrons for water-safety-related risks and should not be asked to enforce distancing or COVID-19 related policies that would detract from lifesaving duties. We will have other staff on the property that will monitor distancing, but ask that all of our members be sure they are keeping everyone safe. </a:t>
            </a:r>
          </a:p>
          <a:p>
            <a:pPr marL="0" indent="0">
              <a:buNone/>
            </a:pPr>
            <a:r>
              <a:rPr lang="en-US" sz="1600" dirty="0">
                <a:solidFill>
                  <a:srgbClr val="FFFFFF"/>
                </a:solidFill>
              </a:rPr>
              <a:t>We anticipate having opportunities for everyone to enjoy the pool this summer! </a:t>
            </a:r>
            <a:br>
              <a:rPr lang="en-US" sz="1600" dirty="0">
                <a:solidFill>
                  <a:srgbClr val="FFFFFF"/>
                </a:solidFill>
              </a:rPr>
            </a:br>
            <a:r>
              <a:rPr lang="en-US" sz="1600" dirty="0">
                <a:solidFill>
                  <a:srgbClr val="FFFFFF"/>
                </a:solidFill>
              </a:rPr>
              <a:t>While some time slots might be busier than others, we feel like our reservation system will give everyone a chance to come and swim – even if their first time choice isn’t available.</a:t>
            </a:r>
          </a:p>
          <a:p>
            <a:endParaRPr lang="en-US" sz="1200" dirty="0">
              <a:solidFill>
                <a:srgbClr val="FFFFFF"/>
              </a:solidFill>
            </a:endParaRPr>
          </a:p>
        </p:txBody>
      </p:sp>
      <p:sp>
        <p:nvSpPr>
          <p:cNvPr id="14" name="Rectangle 13">
            <a:extLst>
              <a:ext uri="{FF2B5EF4-FFF2-40B4-BE49-F238E27FC236}">
                <a16:creationId xmlns:a16="http://schemas.microsoft.com/office/drawing/2014/main" id="{9E0A01E6-95B9-424D-93AE-19F4928D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44454"/>
            <a:ext cx="12188952" cy="8135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59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02BE12-CD0D-4372-842A-6489378D7FD0}"/>
              </a:ext>
            </a:extLst>
          </p:cNvPr>
          <p:cNvSpPr>
            <a:spLocks noGrp="1"/>
          </p:cNvSpPr>
          <p:nvPr>
            <p:ph type="title"/>
          </p:nvPr>
        </p:nvSpPr>
        <p:spPr>
          <a:xfrm>
            <a:off x="73197" y="2048951"/>
            <a:ext cx="4788051" cy="2760098"/>
          </a:xfrm>
        </p:spPr>
        <p:txBody>
          <a:bodyPr>
            <a:normAutofit/>
          </a:bodyPr>
          <a:lstStyle/>
          <a:p>
            <a:r>
              <a:rPr lang="en-US" dirty="0">
                <a:solidFill>
                  <a:srgbClr val="FFFFFF"/>
                </a:solidFill>
              </a:rPr>
              <a:t>Group Swim Lessons</a:t>
            </a:r>
            <a:endParaRPr lang="en-US" i="1" dirty="0">
              <a:solidFill>
                <a:srgbClr val="FFFFFF"/>
              </a:solidFill>
            </a:endParaRPr>
          </a:p>
        </p:txBody>
      </p:sp>
      <p:sp>
        <p:nvSpPr>
          <p:cNvPr id="3" name="Content Placeholder 2">
            <a:extLst>
              <a:ext uri="{FF2B5EF4-FFF2-40B4-BE49-F238E27FC236}">
                <a16:creationId xmlns:a16="http://schemas.microsoft.com/office/drawing/2014/main" id="{B21C7A72-6D80-48A7-BA3B-91BA62E3E3AD}"/>
              </a:ext>
            </a:extLst>
          </p:cNvPr>
          <p:cNvSpPr>
            <a:spLocks noGrp="1"/>
          </p:cNvSpPr>
          <p:nvPr>
            <p:ph idx="1"/>
          </p:nvPr>
        </p:nvSpPr>
        <p:spPr>
          <a:xfrm>
            <a:off x="5747658" y="279918"/>
            <a:ext cx="5794638" cy="6372809"/>
          </a:xfrm>
        </p:spPr>
        <p:txBody>
          <a:bodyPr anchor="ctr">
            <a:normAutofit/>
          </a:bodyPr>
          <a:lstStyle/>
          <a:p>
            <a:r>
              <a:rPr lang="en-US" sz="1600" dirty="0">
                <a:solidFill>
                  <a:srgbClr val="000000"/>
                </a:solidFill>
              </a:rPr>
              <a:t>All lessons programming is open to ONLY members for this summer.</a:t>
            </a:r>
          </a:p>
          <a:p>
            <a:r>
              <a:rPr lang="en-US" sz="1600" dirty="0">
                <a:solidFill>
                  <a:srgbClr val="000000"/>
                </a:solidFill>
              </a:rPr>
              <a:t>Group lessons registration will open on Wednesday, June 2</a:t>
            </a:r>
            <a:r>
              <a:rPr lang="en-US" sz="1600" baseline="30000" dirty="0">
                <a:solidFill>
                  <a:srgbClr val="000000"/>
                </a:solidFill>
              </a:rPr>
              <a:t>nd</a:t>
            </a:r>
            <a:r>
              <a:rPr lang="en-US" sz="1600" dirty="0">
                <a:solidFill>
                  <a:srgbClr val="000000"/>
                </a:solidFill>
              </a:rPr>
              <a:t> at 9am. </a:t>
            </a:r>
          </a:p>
          <a:p>
            <a:r>
              <a:rPr lang="en-US" sz="1600" dirty="0">
                <a:solidFill>
                  <a:srgbClr val="000000"/>
                </a:solidFill>
              </a:rPr>
              <a:t>Instructors will be in the water for levels 1-3; Instructors will be out of the water for levels 4-5.</a:t>
            </a:r>
          </a:p>
          <a:p>
            <a:r>
              <a:rPr lang="en-US" sz="1600" dirty="0">
                <a:solidFill>
                  <a:srgbClr val="000000"/>
                </a:solidFill>
              </a:rPr>
              <a:t>In-water instructors will wear face shields that completely enclose their faces.</a:t>
            </a:r>
          </a:p>
          <a:p>
            <a:r>
              <a:rPr lang="en-US" sz="1600" dirty="0">
                <a:solidFill>
                  <a:srgbClr val="000000"/>
                </a:solidFill>
              </a:rPr>
              <a:t>Class sizes will be limited to 3 for level 1; 4 for levels 2-3 and 5 for levels 4-5.</a:t>
            </a:r>
          </a:p>
          <a:p>
            <a:r>
              <a:rPr lang="en-US" sz="1600" dirty="0">
                <a:solidFill>
                  <a:srgbClr val="000000"/>
                </a:solidFill>
              </a:rPr>
              <a:t>For level descriptions, please refer to the swim page on the edgebrookclub.org website.</a:t>
            </a:r>
          </a:p>
        </p:txBody>
      </p:sp>
    </p:spTree>
    <p:extLst>
      <p:ext uri="{BB962C8B-B14F-4D97-AF65-F5344CB8AC3E}">
        <p14:creationId xmlns:p14="http://schemas.microsoft.com/office/powerpoint/2010/main" val="1153091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06C680-EBC9-4312-BC24-D94F7161F5DB}"/>
              </a:ext>
            </a:extLst>
          </p:cNvPr>
          <p:cNvSpPr>
            <a:spLocks noGrp="1"/>
          </p:cNvSpPr>
          <p:nvPr>
            <p:ph type="title"/>
          </p:nvPr>
        </p:nvSpPr>
        <p:spPr>
          <a:xfrm>
            <a:off x="2130356" y="239527"/>
            <a:ext cx="3283855" cy="1461778"/>
          </a:xfrm>
        </p:spPr>
        <p:txBody>
          <a:bodyPr>
            <a:normAutofit/>
          </a:bodyPr>
          <a:lstStyle/>
          <a:p>
            <a:r>
              <a:rPr lang="en-US" sz="4000" dirty="0"/>
              <a:t>Swim Team – </a:t>
            </a:r>
            <a:br>
              <a:rPr lang="en-US" sz="4000" dirty="0"/>
            </a:br>
            <a:r>
              <a:rPr lang="en-US" sz="2400" dirty="0"/>
              <a:t>Program Expectations</a:t>
            </a:r>
            <a:endParaRPr lang="en-US" sz="4000" dirty="0"/>
          </a:p>
        </p:txBody>
      </p:sp>
      <p:grpSp>
        <p:nvGrpSpPr>
          <p:cNvPr id="74" name="Group 73">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75"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TextBox 2">
            <a:extLst>
              <a:ext uri="{FF2B5EF4-FFF2-40B4-BE49-F238E27FC236}">
                <a16:creationId xmlns:a16="http://schemas.microsoft.com/office/drawing/2014/main" id="{15ADC113-C450-4167-973C-C31A63D5F59B}"/>
              </a:ext>
            </a:extLst>
          </p:cNvPr>
          <p:cNvSpPr txBox="1"/>
          <p:nvPr/>
        </p:nvSpPr>
        <p:spPr>
          <a:xfrm>
            <a:off x="1575022" y="1701305"/>
            <a:ext cx="10178714" cy="4626908"/>
          </a:xfrm>
          <a:prstGeom prst="rect">
            <a:avLst/>
          </a:prstGeom>
          <a:noFill/>
        </p:spPr>
        <p:txBody>
          <a:bodyPr wrap="square" rtlCol="0">
            <a:spAutoFit/>
          </a:bodyPr>
          <a:lstStyle/>
          <a:p>
            <a:pPr marL="742950" lvl="1" indent="-285750">
              <a:buFont typeface="Arial" panose="020B0604020202020204" pitchFamily="34" charset="0"/>
              <a:buChar char="•"/>
            </a:pPr>
            <a:r>
              <a:rPr lang="en-US" sz="2000" dirty="0">
                <a:solidFill>
                  <a:srgbClr val="FFFF00"/>
                </a:solidFill>
              </a:rPr>
              <a:t>If you are feeling sick, you MUST stay home. </a:t>
            </a:r>
            <a:r>
              <a:rPr lang="en-US" sz="2000" dirty="0"/>
              <a:t>Coaches will begin the season with clear expectations for the swimmers in their assigned group and start each day with safety reminders.</a:t>
            </a:r>
          </a:p>
          <a:p>
            <a:pPr marL="742950" lvl="1" indent="-285750">
              <a:buFont typeface="Arial" panose="020B0604020202020204" pitchFamily="34" charset="0"/>
              <a:buChar char="•"/>
            </a:pPr>
            <a:r>
              <a:rPr lang="en-US" sz="2000" dirty="0"/>
              <a:t>We urge athletes to arrive and leave in your swimsuit</a:t>
            </a:r>
          </a:p>
          <a:p>
            <a:pPr marL="685800" indent="-228600">
              <a:lnSpc>
                <a:spcPct val="90000"/>
              </a:lnSpc>
              <a:spcBef>
                <a:spcPts val="500"/>
              </a:spcBef>
              <a:buFont typeface="Arial" panose="020B0604020202020204" pitchFamily="34" charset="0"/>
              <a:buChar char="•"/>
            </a:pPr>
            <a:r>
              <a:rPr lang="en-US" sz="2000" dirty="0"/>
              <a:t>The Edgebrook Swim team practices rain or shine.</a:t>
            </a:r>
          </a:p>
          <a:p>
            <a:pPr marL="685800" indent="-228600">
              <a:lnSpc>
                <a:spcPct val="90000"/>
              </a:lnSpc>
              <a:spcBef>
                <a:spcPts val="500"/>
              </a:spcBef>
              <a:buFont typeface="Arial" panose="020B0604020202020204" pitchFamily="34" charset="0"/>
              <a:buChar char="•"/>
            </a:pPr>
            <a:r>
              <a:rPr lang="en-US" sz="2000" dirty="0">
                <a:solidFill>
                  <a:srgbClr val="FFFFFF"/>
                </a:solidFill>
              </a:rPr>
              <a:t>If it is impractical to do so and a life is believed to be in danger, lifeguards and coaches will not follow the mask/face shield or physical distancing guidelines. This could potentially increase risk of COVID-19 infection.</a:t>
            </a:r>
          </a:p>
          <a:p>
            <a:pPr marL="685800" indent="-228600">
              <a:lnSpc>
                <a:spcPct val="90000"/>
              </a:lnSpc>
              <a:spcBef>
                <a:spcPts val="500"/>
              </a:spcBef>
              <a:buFont typeface="Arial" panose="020B0604020202020204" pitchFamily="34" charset="0"/>
              <a:buChar char="•"/>
            </a:pPr>
            <a:r>
              <a:rPr lang="en-US" sz="2000" dirty="0"/>
              <a:t>If you have anything you would like to discuss with coaches, we ask that you please email, text or call Coach Laura outside of practice time. Laura Halter, the Edgebrook Head Coach, is available via email at </a:t>
            </a:r>
            <a:r>
              <a:rPr lang="en-US" sz="2000" dirty="0">
                <a:hlinkClick r:id="rId2"/>
              </a:rPr>
              <a:t>lkthalter@comcast.net</a:t>
            </a:r>
            <a:r>
              <a:rPr lang="en-US" sz="2000" dirty="0"/>
              <a:t>.</a:t>
            </a:r>
          </a:p>
          <a:p>
            <a:pPr marL="685800" indent="-228600">
              <a:lnSpc>
                <a:spcPct val="90000"/>
              </a:lnSpc>
              <a:spcBef>
                <a:spcPts val="500"/>
              </a:spcBef>
              <a:buFont typeface="Arial" panose="020B0604020202020204" pitchFamily="34" charset="0"/>
              <a:buChar char="•"/>
            </a:pPr>
            <a:r>
              <a:rPr lang="en-US" sz="2000" dirty="0">
                <a:solidFill>
                  <a:srgbClr val="FFFF00"/>
                </a:solidFill>
              </a:rPr>
              <a:t>If your child does not take instruction well and cannot adhere to guidelines while participating in programming at Edgebrook, they will be removed from the programming at your expense. Please, talk with your child about how they can best enjoy their swim team experience.</a:t>
            </a:r>
          </a:p>
        </p:txBody>
      </p:sp>
    </p:spTree>
    <p:extLst>
      <p:ext uri="{BB962C8B-B14F-4D97-AF65-F5344CB8AC3E}">
        <p14:creationId xmlns:p14="http://schemas.microsoft.com/office/powerpoint/2010/main" val="297540753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C310C1-427B-4EEB-B630-4C2B6EB0158D}"/>
              </a:ext>
            </a:extLst>
          </p:cNvPr>
          <p:cNvSpPr>
            <a:spLocks noGrp="1"/>
          </p:cNvSpPr>
          <p:nvPr>
            <p:ph type="title"/>
          </p:nvPr>
        </p:nvSpPr>
        <p:spPr>
          <a:xfrm>
            <a:off x="521368" y="827449"/>
            <a:ext cx="5870192" cy="941255"/>
          </a:xfrm>
        </p:spPr>
        <p:txBody>
          <a:bodyPr vert="horz" lIns="91440" tIns="45720" rIns="91440" bIns="45720" rtlCol="0" anchor="b">
            <a:noAutofit/>
          </a:bodyPr>
          <a:lstStyle/>
          <a:p>
            <a:r>
              <a:rPr lang="en-US" sz="2400" b="1" dirty="0"/>
              <a:t>Where to go to check-in: Swim Team</a:t>
            </a:r>
            <a:br>
              <a:rPr lang="en-US" sz="2400" b="1" dirty="0"/>
            </a:br>
            <a:r>
              <a:rPr lang="en-US" sz="2400" b="1" dirty="0"/>
              <a:t>All Ages</a:t>
            </a:r>
          </a:p>
        </p:txBody>
      </p:sp>
      <p:sp>
        <p:nvSpPr>
          <p:cNvPr id="13" name="Rectangle 1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Text Placeholder 3">
            <a:extLst>
              <a:ext uri="{FF2B5EF4-FFF2-40B4-BE49-F238E27FC236}">
                <a16:creationId xmlns:a16="http://schemas.microsoft.com/office/drawing/2014/main" id="{09AF2936-D6BC-4B6B-A453-3899672F8DC0}"/>
              </a:ext>
            </a:extLst>
          </p:cNvPr>
          <p:cNvSpPr>
            <a:spLocks noGrp="1"/>
          </p:cNvSpPr>
          <p:nvPr>
            <p:ph type="body" sz="half" idx="2"/>
          </p:nvPr>
        </p:nvSpPr>
        <p:spPr>
          <a:xfrm>
            <a:off x="314035" y="1965158"/>
            <a:ext cx="6589685" cy="4472218"/>
          </a:xfrm>
        </p:spPr>
        <p:txBody>
          <a:bodyPr>
            <a:normAutofit/>
          </a:bodyPr>
          <a:lstStyle/>
          <a:p>
            <a:pPr marL="285750" indent="-285750">
              <a:buFont typeface="Arial" panose="020B0604020202020204" pitchFamily="34" charset="0"/>
              <a:buChar char="•"/>
            </a:pPr>
            <a:r>
              <a:rPr lang="en-US" dirty="0"/>
              <a:t>DO NOT CHECK IN AT THE EDGEBROOK FRONT OFFICE. </a:t>
            </a:r>
          </a:p>
          <a:p>
            <a:pPr marL="285750" indent="-285750">
              <a:buFont typeface="Arial" panose="020B0604020202020204" pitchFamily="34" charset="0"/>
              <a:buChar char="•"/>
            </a:pPr>
            <a:r>
              <a:rPr lang="en-US" dirty="0"/>
              <a:t>Check-in will be through the side gate in front of the cabana starting 5 minutes before your scheduled practice time. Signage is posted for clarity.</a:t>
            </a:r>
          </a:p>
          <a:p>
            <a:pPr marL="285750" indent="-285750">
              <a:buFont typeface="Arial" panose="020B0604020202020204" pitchFamily="34" charset="0"/>
              <a:buChar char="•"/>
            </a:pPr>
            <a:r>
              <a:rPr lang="en-US" dirty="0"/>
              <a:t>Practice times are designed to maximize water time for the athletes and to reduce </a:t>
            </a:r>
          </a:p>
          <a:p>
            <a:pPr marL="285750" indent="-285750">
              <a:buFont typeface="Arial" panose="020B0604020202020204" pitchFamily="34" charset="0"/>
              <a:buChar char="•"/>
            </a:pPr>
            <a:r>
              <a:rPr lang="en-US" dirty="0"/>
              <a:t>Please do not arrive or leave your vehicle more than 5 minutes prior to the start of your scheduled practice time. </a:t>
            </a:r>
          </a:p>
          <a:p>
            <a:pPr marL="285750" indent="-285750">
              <a:buFont typeface="Arial" panose="020B0604020202020204" pitchFamily="34" charset="0"/>
              <a:buChar char="•"/>
            </a:pPr>
            <a:r>
              <a:rPr lang="en-US" dirty="0"/>
              <a:t>The large gate leading into the parking lot will be open and is the exit point for swimmers. </a:t>
            </a:r>
          </a:p>
          <a:p>
            <a:pPr marL="285750" indent="-285750">
              <a:buFont typeface="Arial" panose="020B0604020202020204" pitchFamily="34" charset="0"/>
              <a:buChar char="•"/>
            </a:pPr>
            <a:r>
              <a:rPr lang="en-US" dirty="0">
                <a:solidFill>
                  <a:srgbClr val="C00000"/>
                </a:solidFill>
              </a:rPr>
              <a:t>To help with our young swimmers and their families entering and exiting the parking lot, we ask that you park your car and walk your young swimmers toward the gate for check-in. </a:t>
            </a:r>
          </a:p>
          <a:p>
            <a:pPr marL="742950" lvl="1" indent="-285750">
              <a:buFont typeface="Arial" panose="020B0604020202020204" pitchFamily="34" charset="0"/>
              <a:buChar char="•"/>
            </a:pPr>
            <a:r>
              <a:rPr lang="en-US" dirty="0">
                <a:solidFill>
                  <a:srgbClr val="C00000"/>
                </a:solidFill>
              </a:rPr>
              <a:t>Please do not circle the lot multiple times. </a:t>
            </a:r>
          </a:p>
          <a:p>
            <a:pPr marL="742950" lvl="1" indent="-285750">
              <a:buFont typeface="Arial" panose="020B0604020202020204" pitchFamily="34" charset="0"/>
              <a:buChar char="•"/>
            </a:pPr>
            <a:r>
              <a:rPr lang="en-US" dirty="0">
                <a:solidFill>
                  <a:srgbClr val="C00000"/>
                </a:solidFill>
              </a:rPr>
              <a:t>We want the least amount of automobile traffic for the safety of our young members.</a:t>
            </a:r>
          </a:p>
        </p:txBody>
      </p:sp>
      <p:pic>
        <p:nvPicPr>
          <p:cNvPr id="1026" name="Picture 2">
            <a:extLst>
              <a:ext uri="{FF2B5EF4-FFF2-40B4-BE49-F238E27FC236}">
                <a16:creationId xmlns:a16="http://schemas.microsoft.com/office/drawing/2014/main" id="{3818E495-9002-41FD-9E12-ED9E39D33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447011" y="1922401"/>
            <a:ext cx="4994594" cy="374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291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swimming in water&#10;&#10;Description automatically generated">
            <a:extLst>
              <a:ext uri="{FF2B5EF4-FFF2-40B4-BE49-F238E27FC236}">
                <a16:creationId xmlns:a16="http://schemas.microsoft.com/office/drawing/2014/main" id="{F04A52F6-2401-458B-B9E4-74AD780786B5}"/>
              </a:ext>
            </a:extLst>
          </p:cNvPr>
          <p:cNvPicPr>
            <a:picLocks noGrp="1" noChangeAspect="1"/>
          </p:cNvPicPr>
          <p:nvPr>
            <p:ph idx="1"/>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74" b="14456"/>
          <a:stretch/>
        </p:blipFill>
        <p:spPr>
          <a:xfrm>
            <a:off x="0" y="0"/>
            <a:ext cx="12191997" cy="6857990"/>
          </a:xfrm>
          <a:prstGeom prst="rect">
            <a:avLst/>
          </a:prstGeom>
        </p:spPr>
      </p:pic>
      <p:sp>
        <p:nvSpPr>
          <p:cNvPr id="2" name="Title 1">
            <a:extLst>
              <a:ext uri="{FF2B5EF4-FFF2-40B4-BE49-F238E27FC236}">
                <a16:creationId xmlns:a16="http://schemas.microsoft.com/office/drawing/2014/main" id="{FEAA2590-3DCC-440E-86A7-DA2F76B32C7A}"/>
              </a:ext>
            </a:extLst>
          </p:cNvPr>
          <p:cNvSpPr>
            <a:spLocks noGrp="1"/>
          </p:cNvSpPr>
          <p:nvPr>
            <p:ph type="title"/>
          </p:nvPr>
        </p:nvSpPr>
        <p:spPr>
          <a:xfrm>
            <a:off x="2210936" y="844486"/>
            <a:ext cx="9484225" cy="1461778"/>
          </a:xfrm>
        </p:spPr>
        <p:txBody>
          <a:bodyPr vert="horz" lIns="91440" tIns="45720" rIns="91440" bIns="45720" rtlCol="0" anchor="ctr">
            <a:normAutofit/>
          </a:bodyPr>
          <a:lstStyle/>
          <a:p>
            <a:r>
              <a:rPr lang="en-US" sz="4000"/>
              <a:t>Swim Team</a:t>
            </a:r>
            <a:br>
              <a:rPr lang="en-US" sz="4000"/>
            </a:br>
            <a:r>
              <a:rPr lang="en-US" sz="4000"/>
              <a:t>What to Bring</a:t>
            </a:r>
          </a:p>
        </p:txBody>
      </p:sp>
      <p:grpSp>
        <p:nvGrpSpPr>
          <p:cNvPr id="46" name="Group 45">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47"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 name="Text Placeholder 3">
            <a:extLst>
              <a:ext uri="{FF2B5EF4-FFF2-40B4-BE49-F238E27FC236}">
                <a16:creationId xmlns:a16="http://schemas.microsoft.com/office/drawing/2014/main" id="{9787F507-33B9-4F8A-8DB4-7A17CA1FA982}"/>
              </a:ext>
            </a:extLst>
          </p:cNvPr>
          <p:cNvSpPr txBox="1">
            <a:spLocks/>
          </p:cNvSpPr>
          <p:nvPr/>
        </p:nvSpPr>
        <p:spPr>
          <a:xfrm>
            <a:off x="6335486" y="832333"/>
            <a:ext cx="5359685" cy="55871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What to bring:</a:t>
            </a:r>
          </a:p>
          <a:p>
            <a:pPr marL="285750" indent="-228600">
              <a:buFont typeface="Arial" panose="020B0604020202020204" pitchFamily="34" charset="0"/>
              <a:buChar char="•"/>
            </a:pPr>
            <a:r>
              <a:rPr lang="en-US" dirty="0"/>
              <a:t>Swim Suit (on prior to arrival is suggested)</a:t>
            </a:r>
          </a:p>
          <a:p>
            <a:pPr marL="285750" indent="-228600">
              <a:buFont typeface="Arial" panose="020B0604020202020204" pitchFamily="34" charset="0"/>
              <a:buChar char="•"/>
            </a:pPr>
            <a:r>
              <a:rPr lang="en-US" dirty="0"/>
              <a:t>Cap and goggles (for young swimmers, please have these items on prior to arrival as well for quick start!)</a:t>
            </a:r>
          </a:p>
          <a:p>
            <a:pPr marL="285750" indent="-228600">
              <a:buFont typeface="Arial" panose="020B0604020202020204" pitchFamily="34" charset="0"/>
              <a:buChar char="•"/>
            </a:pPr>
            <a:r>
              <a:rPr lang="en-US" dirty="0"/>
              <a:t>Slip-off shoes</a:t>
            </a:r>
          </a:p>
          <a:p>
            <a:pPr marL="285750" indent="-228600">
              <a:buFont typeface="Arial" panose="020B0604020202020204" pitchFamily="34" charset="0"/>
              <a:buChar char="•"/>
            </a:pPr>
            <a:r>
              <a:rPr lang="en-US" dirty="0"/>
              <a:t>Towel</a:t>
            </a:r>
          </a:p>
          <a:p>
            <a:pPr marL="285750" indent="-228600">
              <a:buFont typeface="Arial" panose="020B0604020202020204" pitchFamily="34" charset="0"/>
              <a:buChar char="•"/>
            </a:pPr>
            <a:endParaRPr lang="en-US" dirty="0"/>
          </a:p>
          <a:p>
            <a:r>
              <a:rPr lang="en-US" dirty="0"/>
              <a:t>Optional, but recommended items:</a:t>
            </a:r>
          </a:p>
          <a:p>
            <a:pPr marL="285750" indent="-228600">
              <a:buFont typeface="Arial" panose="020B0604020202020204" pitchFamily="34" charset="0"/>
              <a:buChar char="•"/>
            </a:pPr>
            <a:r>
              <a:rPr lang="en-US" dirty="0"/>
              <a:t>Water bottle, if your swimmer uses one (enough water for the entire practice) – there is no water provided on the pool deck</a:t>
            </a:r>
          </a:p>
          <a:p>
            <a:pPr marL="285750" indent="-228600">
              <a:buFont typeface="Arial" panose="020B0604020202020204" pitchFamily="34" charset="0"/>
              <a:buChar char="•"/>
            </a:pPr>
            <a:r>
              <a:rPr lang="en-US" dirty="0"/>
              <a:t>Parka </a:t>
            </a:r>
          </a:p>
          <a:p>
            <a:pPr marL="285750" indent="-228600">
              <a:buFont typeface="Arial" panose="020B0604020202020204" pitchFamily="34" charset="0"/>
              <a:buChar char="•"/>
            </a:pPr>
            <a:r>
              <a:rPr lang="en-US" dirty="0"/>
              <a:t>Small Bag to hold extra items</a:t>
            </a:r>
          </a:p>
          <a:p>
            <a:pPr marL="742950" lvl="1" indent="-228600">
              <a:buFont typeface="Arial" panose="020B0604020202020204" pitchFamily="34" charset="0"/>
              <a:buChar char="•"/>
            </a:pPr>
            <a:r>
              <a:rPr lang="en-US" sz="1600" dirty="0"/>
              <a:t>There is no lost and found on site. Does your child break goggle straps or caps often? Pack them an extra set to stay in their small swim bag.</a:t>
            </a:r>
          </a:p>
          <a:p>
            <a:pPr marL="742950" lvl="1" indent="-228600">
              <a:buFont typeface="Arial" panose="020B0604020202020204" pitchFamily="34" charset="0"/>
              <a:buChar char="•"/>
            </a:pPr>
            <a:endParaRPr lang="en-US" dirty="0"/>
          </a:p>
        </p:txBody>
      </p:sp>
      <p:sp>
        <p:nvSpPr>
          <p:cNvPr id="10" name="Text Placeholder 3">
            <a:extLst>
              <a:ext uri="{FF2B5EF4-FFF2-40B4-BE49-F238E27FC236}">
                <a16:creationId xmlns:a16="http://schemas.microsoft.com/office/drawing/2014/main" id="{380308AD-B034-4332-9E3D-5B2BEEC0F574}"/>
              </a:ext>
            </a:extLst>
          </p:cNvPr>
          <p:cNvSpPr txBox="1">
            <a:spLocks/>
          </p:cNvSpPr>
          <p:nvPr/>
        </p:nvSpPr>
        <p:spPr>
          <a:xfrm>
            <a:off x="5508273" y="1037654"/>
            <a:ext cx="5832088" cy="483292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285750">
              <a:buFont typeface="Arial" panose="020B0604020202020204" pitchFamily="34" charset="0"/>
              <a:buChar char="•"/>
            </a:pPr>
            <a:endParaRPr lang="en-US" dirty="0">
              <a:solidFill>
                <a:srgbClr val="000000"/>
              </a:solidFill>
            </a:endParaRPr>
          </a:p>
        </p:txBody>
      </p:sp>
      <p:sp>
        <p:nvSpPr>
          <p:cNvPr id="11" name="TextBox 10">
            <a:extLst>
              <a:ext uri="{FF2B5EF4-FFF2-40B4-BE49-F238E27FC236}">
                <a16:creationId xmlns:a16="http://schemas.microsoft.com/office/drawing/2014/main" id="{21F1D2E7-1131-4AEE-BC23-E5F053B22B60}"/>
              </a:ext>
            </a:extLst>
          </p:cNvPr>
          <p:cNvSpPr txBox="1"/>
          <p:nvPr/>
        </p:nvSpPr>
        <p:spPr>
          <a:xfrm>
            <a:off x="615820" y="4162609"/>
            <a:ext cx="4537643" cy="923330"/>
          </a:xfrm>
          <a:prstGeom prst="rect">
            <a:avLst/>
          </a:prstGeom>
          <a:noFill/>
        </p:spPr>
        <p:txBody>
          <a:bodyPr wrap="square" rtlCol="0">
            <a:spAutoFit/>
          </a:bodyPr>
          <a:lstStyle/>
          <a:p>
            <a:pPr algn="ctr"/>
            <a:r>
              <a:rPr lang="en-US" dirty="0"/>
              <a:t>The Key: </a:t>
            </a:r>
          </a:p>
          <a:p>
            <a:pPr algn="ctr"/>
            <a:r>
              <a:rPr lang="en-US" dirty="0"/>
              <a:t>Make your child self-sufficient while here for practice. </a:t>
            </a:r>
          </a:p>
        </p:txBody>
      </p:sp>
    </p:spTree>
    <p:extLst>
      <p:ext uri="{BB962C8B-B14F-4D97-AF65-F5344CB8AC3E}">
        <p14:creationId xmlns:p14="http://schemas.microsoft.com/office/powerpoint/2010/main" val="207357529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Slide Background Fill">
            <a:extLst>
              <a:ext uri="{FF2B5EF4-FFF2-40B4-BE49-F238E27FC236}">
                <a16:creationId xmlns:a16="http://schemas.microsoft.com/office/drawing/2014/main" id="{9DAE9059-5BC0-4B75-B536-54BFB08FF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color fill">
            <a:extLst>
              <a:ext uri="{FF2B5EF4-FFF2-40B4-BE49-F238E27FC236}">
                <a16:creationId xmlns:a16="http://schemas.microsoft.com/office/drawing/2014/main" id="{F17EE558-8341-47F3-B29A-14E701B36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4"/>
            <a:ext cx="1218894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Top 10 Benefits of Private Swim Lessons - Blue Buoy">
            <a:extLst>
              <a:ext uri="{FF2B5EF4-FFF2-40B4-BE49-F238E27FC236}">
                <a16:creationId xmlns:a16="http://schemas.microsoft.com/office/drawing/2014/main" id="{B9DD3026-C26C-42AA-8D05-6EE6D45E4F0A}"/>
              </a:ext>
            </a:extLst>
          </p:cNvPr>
          <p:cNvPicPr>
            <a:picLocks noChangeAspect="1" noChangeArrowheads="1"/>
          </p:cNvPicPr>
          <p:nvPr/>
        </p:nvPicPr>
        <p:blipFill rotWithShape="1">
          <a:blip r:embed="rId2">
            <a:alphaModFix amt="31000"/>
            <a:extLst>
              <a:ext uri="{28A0092B-C50C-407E-A947-70E740481C1C}">
                <a14:useLocalDpi xmlns:a14="http://schemas.microsoft.com/office/drawing/2010/main" val="0"/>
              </a:ext>
            </a:extLst>
          </a:blip>
          <a:srcRect t="10058" b="5672"/>
          <a:stretch/>
        </p:blipFill>
        <p:spPr bwMode="auto">
          <a:xfrm>
            <a:off x="7044613" y="3997726"/>
            <a:ext cx="5023208" cy="273409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73FC59CD-C9DA-4650-8128-10CD2396E3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76" name="Freeform: Shape 75">
              <a:extLst>
                <a:ext uri="{FF2B5EF4-FFF2-40B4-BE49-F238E27FC236}">
                  <a16:creationId xmlns:a16="http://schemas.microsoft.com/office/drawing/2014/main" id="{5987BEC2-A37A-4BD2-B378-ED56E0786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F8A84300-60A4-4D45-BC17-FE0C4F193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84AD69DF-D02A-4EED-92C3-CA0EBA047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75F2D3B-3AD8-4842-8C23-DF279210C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2FCF15B7-4678-4175-81C2-84308D09BA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DC6AEC7-0ECD-41FC-9A7D-4CCCCBC30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1B8BBA06-D341-464C-8CF0-207A7D2A0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C06C680-EBC9-4312-BC24-D94F7161F5DB}"/>
              </a:ext>
            </a:extLst>
          </p:cNvPr>
          <p:cNvSpPr>
            <a:spLocks noGrp="1"/>
          </p:cNvSpPr>
          <p:nvPr>
            <p:ph type="title"/>
          </p:nvPr>
        </p:nvSpPr>
        <p:spPr>
          <a:xfrm>
            <a:off x="903711" y="390081"/>
            <a:ext cx="10158984" cy="590060"/>
          </a:xfrm>
        </p:spPr>
        <p:txBody>
          <a:bodyPr anchor="b">
            <a:normAutofit fontScale="90000"/>
          </a:bodyPr>
          <a:lstStyle/>
          <a:p>
            <a:pPr algn="ctr"/>
            <a:r>
              <a:rPr lang="en-US" sz="4800" dirty="0">
                <a:solidFill>
                  <a:schemeClr val="bg1"/>
                </a:solidFill>
              </a:rPr>
              <a:t>Private Swim Lessons</a:t>
            </a:r>
          </a:p>
        </p:txBody>
      </p:sp>
      <p:sp>
        <p:nvSpPr>
          <p:cNvPr id="10" name="Content Placeholder 9">
            <a:extLst>
              <a:ext uri="{FF2B5EF4-FFF2-40B4-BE49-F238E27FC236}">
                <a16:creationId xmlns:a16="http://schemas.microsoft.com/office/drawing/2014/main" id="{C8727C64-C56B-4E46-BCE9-D738C3EA7A9F}"/>
              </a:ext>
            </a:extLst>
          </p:cNvPr>
          <p:cNvSpPr>
            <a:spLocks noGrp="1"/>
          </p:cNvSpPr>
          <p:nvPr>
            <p:ph idx="1"/>
          </p:nvPr>
        </p:nvSpPr>
        <p:spPr>
          <a:xfrm>
            <a:off x="466532" y="980141"/>
            <a:ext cx="7867342" cy="5487778"/>
          </a:xfrm>
        </p:spPr>
        <p:txBody>
          <a:bodyPr anchor="t">
            <a:normAutofit/>
          </a:bodyPr>
          <a:lstStyle/>
          <a:p>
            <a:pPr algn="ctr"/>
            <a:r>
              <a:rPr lang="en-US" sz="1800" dirty="0">
                <a:solidFill>
                  <a:schemeClr val="bg1"/>
                </a:solidFill>
              </a:rPr>
              <a:t>Private swim lessons are now available. All levels of swimming are welcome to take private lessons. </a:t>
            </a:r>
          </a:p>
          <a:p>
            <a:pPr algn="ctr"/>
            <a:r>
              <a:rPr lang="en-US" sz="1800" dirty="0">
                <a:solidFill>
                  <a:schemeClr val="bg1"/>
                </a:solidFill>
              </a:rPr>
              <a:t>For private swim lessons, instructors will be wearing masks and face shields for all in-water lessons. We also encourage parents who want to be hands on with their little swimmers to join in on lesson instruction in the water! </a:t>
            </a:r>
          </a:p>
          <a:p>
            <a:pPr algn="ctr"/>
            <a:r>
              <a:rPr lang="en-US" sz="1800" dirty="0">
                <a:solidFill>
                  <a:schemeClr val="bg1"/>
                </a:solidFill>
              </a:rPr>
              <a:t>All lessons programming is open to ONLY members for this summer.</a:t>
            </a:r>
          </a:p>
          <a:p>
            <a:pPr algn="ctr"/>
            <a:r>
              <a:rPr lang="en-US" sz="1800" dirty="0">
                <a:solidFill>
                  <a:schemeClr val="bg1"/>
                </a:solidFill>
              </a:rPr>
              <a:t>Swim Lessons participants should enter and exit through the designated pool access points. Signage is posted from the parking lot.</a:t>
            </a:r>
          </a:p>
          <a:p>
            <a:pPr lvl="0" algn="ctr"/>
            <a:r>
              <a:rPr lang="en-US" sz="1800" dirty="0">
                <a:solidFill>
                  <a:schemeClr val="bg1"/>
                </a:solidFill>
              </a:rPr>
              <a:t>Once you book a lesson, if your settings and email address are entered onto each member of your club automation account, you will get an email confirming reservation and reminders! </a:t>
            </a:r>
          </a:p>
          <a:p>
            <a:pPr lvl="0" algn="ctr"/>
            <a:r>
              <a:rPr lang="en-US" sz="1800" dirty="0">
                <a:solidFill>
                  <a:schemeClr val="bg1"/>
                </a:solidFill>
              </a:rPr>
              <a:t>No hassle payment. Payment for lessons will occur once the lesson time happens via the credit card on your account. You can correct or adjust your card information via your Club Automation account. Please email </a:t>
            </a:r>
            <a:r>
              <a:rPr lang="en-US" sz="1800" dirty="0">
                <a:solidFill>
                  <a:schemeClr val="bg1"/>
                </a:solidFill>
                <a:hlinkClick r:id="rId3">
                  <a:extLst>
                    <a:ext uri="{A12FA001-AC4F-418D-AE19-62706E023703}">
                      <ahyp:hlinkClr xmlns:ahyp="http://schemas.microsoft.com/office/drawing/2018/hyperlinkcolor" val="tx"/>
                    </a:ext>
                  </a:extLst>
                </a:hlinkClick>
              </a:rPr>
              <a:t>frontdesk@edgebrookclub.org</a:t>
            </a:r>
            <a:r>
              <a:rPr lang="en-US" sz="1800" dirty="0">
                <a:solidFill>
                  <a:schemeClr val="bg1"/>
                </a:solidFill>
              </a:rPr>
              <a:t> to remove a credit card from your account.</a:t>
            </a:r>
          </a:p>
          <a:p>
            <a:pPr lvl="0" algn="ctr"/>
            <a:r>
              <a:rPr lang="en-US" sz="1800" dirty="0">
                <a:solidFill>
                  <a:schemeClr val="bg1"/>
                </a:solidFill>
              </a:rPr>
              <a:t>All facility guidelines are still applicable during private lessons. </a:t>
            </a:r>
          </a:p>
        </p:txBody>
      </p:sp>
      <p:sp>
        <p:nvSpPr>
          <p:cNvPr id="3" name="TextBox 2">
            <a:extLst>
              <a:ext uri="{FF2B5EF4-FFF2-40B4-BE49-F238E27FC236}">
                <a16:creationId xmlns:a16="http://schemas.microsoft.com/office/drawing/2014/main" id="{E005A160-3027-4FF1-BAC8-8B687E27026D}"/>
              </a:ext>
            </a:extLst>
          </p:cNvPr>
          <p:cNvSpPr txBox="1"/>
          <p:nvPr/>
        </p:nvSpPr>
        <p:spPr>
          <a:xfrm>
            <a:off x="8652712" y="1475651"/>
            <a:ext cx="3293428" cy="2031325"/>
          </a:xfrm>
          <a:prstGeom prst="rect">
            <a:avLst/>
          </a:prstGeom>
          <a:noFill/>
          <a:ln>
            <a:solidFill>
              <a:schemeClr val="bg1">
                <a:lumMod val="65000"/>
              </a:schemeClr>
            </a:solidFill>
          </a:ln>
        </p:spPr>
        <p:txBody>
          <a:bodyPr wrap="square" rtlCol="0">
            <a:spAutoFit/>
          </a:bodyPr>
          <a:lstStyle/>
          <a:p>
            <a:pPr algn="ctr"/>
            <a:r>
              <a:rPr lang="en-US" dirty="0">
                <a:solidFill>
                  <a:schemeClr val="bg1"/>
                </a:solidFill>
              </a:rPr>
              <a:t>2021 Summer pricing</a:t>
            </a:r>
          </a:p>
          <a:p>
            <a:pPr algn="ctr"/>
            <a:r>
              <a:rPr lang="en-US" dirty="0">
                <a:solidFill>
                  <a:schemeClr val="bg1"/>
                </a:solidFill>
              </a:rPr>
              <a:t>ranges from $26-$41/30 minutes dependent on the instructor you choose. </a:t>
            </a:r>
          </a:p>
          <a:p>
            <a:pPr algn="ctr"/>
            <a:endParaRPr lang="en-US" dirty="0">
              <a:solidFill>
                <a:schemeClr val="bg1"/>
              </a:solidFill>
            </a:endParaRPr>
          </a:p>
          <a:p>
            <a:pPr algn="ctr"/>
            <a:r>
              <a:rPr lang="en-US" dirty="0">
                <a:solidFill>
                  <a:schemeClr val="bg1"/>
                </a:solidFill>
              </a:rPr>
              <a:t>Instructor bios are now posted on the Edgebrook website!</a:t>
            </a:r>
            <a:endParaRPr lang="en-US" dirty="0">
              <a:solidFill>
                <a:srgbClr val="FF0000"/>
              </a:solidFill>
            </a:endParaRPr>
          </a:p>
        </p:txBody>
      </p:sp>
    </p:spTree>
    <p:extLst>
      <p:ext uri="{BB962C8B-B14F-4D97-AF65-F5344CB8AC3E}">
        <p14:creationId xmlns:p14="http://schemas.microsoft.com/office/powerpoint/2010/main" val="2218173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9DAE9059-5BC0-4B75-B536-54BFB08FF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fill">
            <a:extLst>
              <a:ext uri="{FF2B5EF4-FFF2-40B4-BE49-F238E27FC236}">
                <a16:creationId xmlns:a16="http://schemas.microsoft.com/office/drawing/2014/main" id="{F17EE558-8341-47F3-B29A-14E701B36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4"/>
            <a:ext cx="1218894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wimming goggles on the side of a lap pool">
            <a:extLst>
              <a:ext uri="{FF2B5EF4-FFF2-40B4-BE49-F238E27FC236}">
                <a16:creationId xmlns:a16="http://schemas.microsoft.com/office/drawing/2014/main" id="{17CC2027-229E-4FE0-A154-536E18F9303F}"/>
              </a:ext>
            </a:extLst>
          </p:cNvPr>
          <p:cNvPicPr>
            <a:picLocks noChangeAspect="1"/>
          </p:cNvPicPr>
          <p:nvPr/>
        </p:nvPicPr>
        <p:blipFill rotWithShape="1">
          <a:blip r:embed="rId2">
            <a:alphaModFix amt="31000"/>
            <a:extLst>
              <a:ext uri="{28A0092B-C50C-407E-A947-70E740481C1C}">
                <a14:useLocalDpi xmlns:a14="http://schemas.microsoft.com/office/drawing/2010/main" val="0"/>
              </a:ext>
            </a:extLst>
          </a:blip>
          <a:srcRect t="15730"/>
          <a:stretch/>
        </p:blipFill>
        <p:spPr>
          <a:xfrm>
            <a:off x="-26123" y="34486"/>
            <a:ext cx="12192001" cy="6858000"/>
          </a:xfrm>
          <a:prstGeom prst="rect">
            <a:avLst/>
          </a:prstGeom>
        </p:spPr>
      </p:pic>
      <p:grpSp>
        <p:nvGrpSpPr>
          <p:cNvPr id="14" name="Group 13">
            <a:extLst>
              <a:ext uri="{FF2B5EF4-FFF2-40B4-BE49-F238E27FC236}">
                <a16:creationId xmlns:a16="http://schemas.microsoft.com/office/drawing/2014/main" id="{73FC59CD-C9DA-4650-8128-10CD2396E3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5" name="Freeform: Shape 14">
              <a:extLst>
                <a:ext uri="{FF2B5EF4-FFF2-40B4-BE49-F238E27FC236}">
                  <a16:creationId xmlns:a16="http://schemas.microsoft.com/office/drawing/2014/main" id="{5987BEC2-A37A-4BD2-B378-ED56E0786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8A84300-60A4-4D45-BC17-FE0C4F193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4AD69DF-D02A-4EED-92C3-CA0EBA047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75F2D3B-3AD8-4842-8C23-DF279210C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FCF15B7-4678-4175-81C2-84308D09BA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DC6AEC7-0ECD-41FC-9A7D-4CCCCBC30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B8BBA06-D341-464C-8CF0-207A7D2A0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E814F2E-B581-4CAC-B994-9ABA18A68C04}"/>
              </a:ext>
            </a:extLst>
          </p:cNvPr>
          <p:cNvSpPr>
            <a:spLocks noGrp="1"/>
          </p:cNvSpPr>
          <p:nvPr>
            <p:ph type="title"/>
          </p:nvPr>
        </p:nvSpPr>
        <p:spPr>
          <a:xfrm>
            <a:off x="1019555" y="1034767"/>
            <a:ext cx="10158984" cy="814352"/>
          </a:xfrm>
        </p:spPr>
        <p:txBody>
          <a:bodyPr anchor="b">
            <a:normAutofit/>
          </a:bodyPr>
          <a:lstStyle/>
          <a:p>
            <a:pPr algn="ctr"/>
            <a:r>
              <a:rPr lang="en-US" sz="4800" dirty="0">
                <a:solidFill>
                  <a:schemeClr val="bg1"/>
                </a:solidFill>
              </a:rPr>
              <a:t>Masters Swim Team</a:t>
            </a:r>
          </a:p>
        </p:txBody>
      </p:sp>
      <p:sp>
        <p:nvSpPr>
          <p:cNvPr id="3" name="Content Placeholder 2">
            <a:extLst>
              <a:ext uri="{FF2B5EF4-FFF2-40B4-BE49-F238E27FC236}">
                <a16:creationId xmlns:a16="http://schemas.microsoft.com/office/drawing/2014/main" id="{1997B354-30CA-46D9-B6CE-72A40F1DF2EE}"/>
              </a:ext>
            </a:extLst>
          </p:cNvPr>
          <p:cNvSpPr>
            <a:spLocks noGrp="1"/>
          </p:cNvSpPr>
          <p:nvPr>
            <p:ph idx="1"/>
          </p:nvPr>
        </p:nvSpPr>
        <p:spPr>
          <a:xfrm>
            <a:off x="1019555" y="1876926"/>
            <a:ext cx="10158983" cy="4719684"/>
          </a:xfrm>
        </p:spPr>
        <p:txBody>
          <a:bodyPr anchor="t">
            <a:normAutofit/>
          </a:bodyPr>
          <a:lstStyle/>
          <a:p>
            <a:pPr marL="0" indent="0" algn="ctr">
              <a:buNone/>
            </a:pPr>
            <a:r>
              <a:rPr lang="en-US" sz="2400" dirty="0">
                <a:solidFill>
                  <a:schemeClr val="bg1"/>
                </a:solidFill>
              </a:rPr>
              <a:t>Tuesdays &amp; Thursdays</a:t>
            </a:r>
          </a:p>
          <a:p>
            <a:pPr marL="0" indent="0" algn="ctr">
              <a:buNone/>
            </a:pPr>
            <a:r>
              <a:rPr lang="en-US" sz="2400" dirty="0">
                <a:solidFill>
                  <a:schemeClr val="bg1"/>
                </a:solidFill>
              </a:rPr>
              <a:t>6/29-7/29</a:t>
            </a:r>
          </a:p>
          <a:p>
            <a:pPr marL="0" indent="0" algn="ctr">
              <a:buNone/>
            </a:pPr>
            <a:r>
              <a:rPr lang="en-US" sz="2400" dirty="0">
                <a:solidFill>
                  <a:schemeClr val="bg1"/>
                </a:solidFill>
              </a:rPr>
              <a:t>6:15-7:15am</a:t>
            </a:r>
          </a:p>
          <a:p>
            <a:pPr marL="0" indent="0" algn="ctr">
              <a:buNone/>
            </a:pPr>
            <a:r>
              <a:rPr lang="en-US" sz="1700" dirty="0">
                <a:solidFill>
                  <a:schemeClr val="bg1"/>
                </a:solidFill>
              </a:rPr>
              <a:t>With Coach Laura</a:t>
            </a:r>
          </a:p>
          <a:p>
            <a:pPr marL="0" indent="0" algn="ctr">
              <a:buNone/>
            </a:pPr>
            <a:endParaRPr lang="en-US" sz="1700" dirty="0">
              <a:solidFill>
                <a:schemeClr val="bg1"/>
              </a:solidFill>
            </a:endParaRPr>
          </a:p>
          <a:p>
            <a:pPr marL="0" indent="0" algn="ctr">
              <a:buNone/>
            </a:pPr>
            <a:r>
              <a:rPr lang="en-US" sz="1700" dirty="0">
                <a:solidFill>
                  <a:schemeClr val="bg1"/>
                </a:solidFill>
              </a:rPr>
              <a:t>Limited to 12 swimmers; No drop-in available</a:t>
            </a:r>
          </a:p>
          <a:p>
            <a:pPr marL="0" indent="0" algn="ctr">
              <a:buNone/>
            </a:pPr>
            <a:r>
              <a:rPr lang="en-US" sz="1700" dirty="0">
                <a:solidFill>
                  <a:schemeClr val="bg1"/>
                </a:solidFill>
              </a:rPr>
              <a:t>18+ only</a:t>
            </a:r>
          </a:p>
          <a:p>
            <a:pPr marL="0" indent="0" algn="ctr">
              <a:buNone/>
            </a:pPr>
            <a:r>
              <a:rPr lang="en-US" sz="1700" dirty="0">
                <a:solidFill>
                  <a:schemeClr val="bg1"/>
                </a:solidFill>
              </a:rPr>
              <a:t>$100+ tax</a:t>
            </a:r>
          </a:p>
          <a:p>
            <a:pPr marL="0" indent="0" algn="ctr">
              <a:buNone/>
            </a:pPr>
            <a:r>
              <a:rPr lang="en-US" sz="1700" dirty="0">
                <a:solidFill>
                  <a:schemeClr val="bg1"/>
                </a:solidFill>
              </a:rPr>
              <a:t>Register via your Club Automation account</a:t>
            </a:r>
          </a:p>
          <a:p>
            <a:pPr marL="0" indent="0" algn="ctr">
              <a:buNone/>
            </a:pPr>
            <a:r>
              <a:rPr lang="en-US" sz="1700" dirty="0">
                <a:solidFill>
                  <a:schemeClr val="bg1"/>
                </a:solidFill>
              </a:rPr>
              <a:t>REGISTRATION OPENS JUNE 2</a:t>
            </a:r>
            <a:r>
              <a:rPr lang="en-US" sz="1700" baseline="30000" dirty="0">
                <a:solidFill>
                  <a:schemeClr val="bg1"/>
                </a:solidFill>
              </a:rPr>
              <a:t>nd</a:t>
            </a:r>
            <a:r>
              <a:rPr lang="en-US" sz="1700" dirty="0">
                <a:solidFill>
                  <a:schemeClr val="bg1"/>
                </a:solidFill>
              </a:rPr>
              <a:t> </a:t>
            </a:r>
          </a:p>
          <a:p>
            <a:pPr marL="0" indent="0" algn="ctr">
              <a:buNone/>
            </a:pPr>
            <a:r>
              <a:rPr lang="en-US" sz="1700" dirty="0">
                <a:solidFill>
                  <a:schemeClr val="bg1"/>
                </a:solidFill>
              </a:rPr>
              <a:t>No experience required; must be able to swim across the pool unaided and comfortable in lap swimming setting</a:t>
            </a:r>
          </a:p>
        </p:txBody>
      </p:sp>
    </p:spTree>
    <p:extLst>
      <p:ext uri="{BB962C8B-B14F-4D97-AF65-F5344CB8AC3E}">
        <p14:creationId xmlns:p14="http://schemas.microsoft.com/office/powerpoint/2010/main" val="1628629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946B04-6B89-4664-97DB-8AA1BB9E71A8}"/>
              </a:ext>
            </a:extLst>
          </p:cNvPr>
          <p:cNvSpPr>
            <a:spLocks noGrp="1"/>
          </p:cNvSpPr>
          <p:nvPr>
            <p:ph type="title"/>
          </p:nvPr>
        </p:nvSpPr>
        <p:spPr>
          <a:xfrm>
            <a:off x="838200" y="365125"/>
            <a:ext cx="10515600" cy="1325563"/>
          </a:xfrm>
        </p:spPr>
        <p:txBody>
          <a:bodyPr>
            <a:normAutofit/>
          </a:bodyPr>
          <a:lstStyle/>
          <a:p>
            <a:pPr algn="ctr"/>
            <a:r>
              <a:rPr lang="en-US" dirty="0"/>
              <a:t>Adult Tennis Options</a:t>
            </a:r>
          </a:p>
        </p:txBody>
      </p:sp>
      <p:sp>
        <p:nvSpPr>
          <p:cNvPr id="3" name="Content Placeholder 2">
            <a:extLst>
              <a:ext uri="{FF2B5EF4-FFF2-40B4-BE49-F238E27FC236}">
                <a16:creationId xmlns:a16="http://schemas.microsoft.com/office/drawing/2014/main" id="{CCADC162-5F24-45DA-9382-B1325250D969}"/>
              </a:ext>
            </a:extLst>
          </p:cNvPr>
          <p:cNvSpPr>
            <a:spLocks noGrp="1"/>
          </p:cNvSpPr>
          <p:nvPr>
            <p:ph sz="half" idx="1"/>
          </p:nvPr>
        </p:nvSpPr>
        <p:spPr>
          <a:xfrm>
            <a:off x="838200" y="1580147"/>
            <a:ext cx="5096934" cy="4596816"/>
          </a:xfrm>
        </p:spPr>
        <p:txBody>
          <a:bodyPr>
            <a:normAutofit/>
          </a:bodyPr>
          <a:lstStyle/>
          <a:p>
            <a:pPr marL="0" indent="0" algn="ctr">
              <a:buNone/>
            </a:pPr>
            <a:r>
              <a:rPr lang="en-US" sz="2000" b="1" dirty="0"/>
              <a:t>July/August Doubles Flights</a:t>
            </a:r>
          </a:p>
          <a:p>
            <a:pPr marL="0" indent="0">
              <a:buNone/>
            </a:pPr>
            <a:r>
              <a:rPr lang="en-US" sz="1200" dirty="0"/>
              <a:t>Registration opens June 16</a:t>
            </a:r>
            <a:r>
              <a:rPr lang="en-US" sz="1200" baseline="30000" dirty="0"/>
              <a:t>th</a:t>
            </a:r>
            <a:r>
              <a:rPr lang="en-US" sz="1200" dirty="0"/>
              <a:t> at 8:30am online and closes June 20</a:t>
            </a:r>
            <a:r>
              <a:rPr lang="en-US" sz="1200" baseline="30000" dirty="0"/>
              <a:t>th</a:t>
            </a:r>
            <a:r>
              <a:rPr lang="en-US" sz="1200" dirty="0"/>
              <a:t> at 11:59pm.</a:t>
            </a:r>
          </a:p>
          <a:p>
            <a:pPr marL="0" marR="0" indent="0">
              <a:spcBef>
                <a:spcPts val="0"/>
              </a:spcBef>
              <a:spcAft>
                <a:spcPts val="0"/>
              </a:spcAft>
              <a:buNone/>
            </a:pPr>
            <a:endParaRPr lang="en-US" sz="1200" dirty="0"/>
          </a:p>
          <a:p>
            <a:pPr marL="0" marR="0" indent="0">
              <a:spcBef>
                <a:spcPts val="0"/>
              </a:spcBef>
              <a:spcAft>
                <a:spcPts val="0"/>
              </a:spcAft>
              <a:buNone/>
            </a:pPr>
            <a:r>
              <a:rPr lang="en-US" sz="1200" b="1" u="sng" dirty="0">
                <a:effectLst/>
                <a:latin typeface="Arial" panose="020B0604020202020204" pitchFamily="34" charset="0"/>
                <a:ea typeface="Times New Roman" panose="02020603050405020304" pitchFamily="18" charset="0"/>
              </a:rPr>
              <a:t>Women's Flights:</a:t>
            </a:r>
            <a:br>
              <a:rPr lang="en-US" sz="1200" b="1" u="sng" dirty="0">
                <a:effectLst/>
                <a:latin typeface="Arial" panose="020B0604020202020204" pitchFamily="34" charset="0"/>
                <a:ea typeface="Times New Roman" panose="02020603050405020304" pitchFamily="18" charset="0"/>
              </a:rPr>
            </a:br>
            <a:endParaRPr lang="en-US" sz="1200" u="sng"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Arial" panose="020B0604020202020204" pitchFamily="34" charset="0"/>
                <a:ea typeface="Times New Roman" panose="02020603050405020304" pitchFamily="18" charset="0"/>
              </a:rPr>
              <a:t>Monday: 9:30am (4.0+)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Arial" panose="020B0604020202020204" pitchFamily="34" charset="0"/>
                <a:ea typeface="Times New Roman" panose="02020603050405020304" pitchFamily="18" charset="0"/>
              </a:rPr>
              <a:t>Monday: 11:00am (3.5+)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Arial" panose="020B0604020202020204" pitchFamily="34" charset="0"/>
                <a:ea typeface="Times New Roman" panose="02020603050405020304" pitchFamily="18" charset="0"/>
              </a:rPr>
              <a:t>Monday: 6:00pm (3.5+)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Arial" panose="020B0604020202020204" pitchFamily="34" charset="0"/>
                <a:ea typeface="Times New Roman" panose="02020603050405020304" pitchFamily="18" charset="0"/>
              </a:rPr>
              <a:t>Monday: 7:30pm (2.5-3.0)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Arial" panose="020B0604020202020204" pitchFamily="34" charset="0"/>
                <a:ea typeface="Times New Roman" panose="02020603050405020304" pitchFamily="18" charset="0"/>
              </a:rPr>
              <a:t>Wednesday: 9:30am (2.5-3.0)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Arial" panose="020B060402020202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b="1" u="sng" dirty="0">
                <a:effectLst/>
                <a:latin typeface="Arial" panose="020B0604020202020204" pitchFamily="34" charset="0"/>
                <a:ea typeface="Times New Roman" panose="02020603050405020304" pitchFamily="18" charset="0"/>
              </a:rPr>
              <a:t>Open Flights:</a:t>
            </a:r>
            <a:br>
              <a:rPr lang="en-US" sz="1200" b="1" u="sng" dirty="0">
                <a:effectLst/>
                <a:latin typeface="Arial" panose="020B0604020202020204" pitchFamily="34" charset="0"/>
                <a:ea typeface="Times New Roman" panose="02020603050405020304" pitchFamily="18" charset="0"/>
              </a:rPr>
            </a:br>
            <a:endParaRPr lang="en-US" sz="1200" u="sng"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Arial" panose="020B0604020202020204" pitchFamily="34" charset="0"/>
                <a:ea typeface="Times New Roman" panose="02020603050405020304" pitchFamily="18" charset="0"/>
              </a:rPr>
              <a:t>Friday: 8:00am (Ladies 3.5+, Men 3.0-3.5) </a:t>
            </a:r>
            <a:endParaRPr lang="en-US" sz="1200" dirty="0">
              <a:latin typeface="Calibri" panose="020F0502020204030204" pitchFamily="34" charset="0"/>
              <a:ea typeface="Times New Roman" panose="02020603050405020304" pitchFamily="18" charset="0"/>
            </a:endParaRPr>
          </a:p>
          <a:p>
            <a:pPr marL="0" marR="0" indent="0">
              <a:spcBef>
                <a:spcPts val="0"/>
              </a:spcBef>
              <a:spcAft>
                <a:spcPts val="0"/>
              </a:spcAft>
              <a:buNone/>
            </a:pPr>
            <a:endParaRPr lang="en-US" sz="1200" b="1" dirty="0">
              <a:effectLst/>
              <a:latin typeface="Calibri" panose="020F0502020204030204" pitchFamily="34" charset="0"/>
              <a:ea typeface="Times New Roman" panose="02020603050405020304" pitchFamily="18" charset="0"/>
            </a:endParaRPr>
          </a:p>
          <a:p>
            <a:pPr marL="0" marR="0" indent="0">
              <a:spcBef>
                <a:spcPts val="0"/>
              </a:spcBef>
              <a:spcAft>
                <a:spcPts val="0"/>
              </a:spcAft>
              <a:buNone/>
            </a:pPr>
            <a:r>
              <a:rPr lang="en-US" sz="1200" b="1" u="sng" dirty="0">
                <a:effectLst/>
                <a:latin typeface="Arial" panose="020B0604020202020204" pitchFamily="34" charset="0"/>
                <a:ea typeface="Times New Roman" panose="02020603050405020304" pitchFamily="18" charset="0"/>
              </a:rPr>
              <a:t>Men's Flights:</a:t>
            </a:r>
            <a:r>
              <a:rPr lang="en-US" sz="1200" u="sng" dirty="0">
                <a:effectLst/>
                <a:latin typeface="Arial" panose="020B0604020202020204" pitchFamily="34" charset="0"/>
                <a:ea typeface="Times New Roman" panose="02020603050405020304" pitchFamily="18" charset="0"/>
              </a:rPr>
              <a:t> </a:t>
            </a:r>
            <a:br>
              <a:rPr lang="en-US" sz="1200" u="sng" dirty="0">
                <a:effectLst/>
                <a:latin typeface="Arial" panose="020B0604020202020204" pitchFamily="34" charset="0"/>
                <a:ea typeface="Times New Roman" panose="02020603050405020304" pitchFamily="18" charset="0"/>
              </a:rPr>
            </a:br>
            <a:endParaRPr lang="en-US" sz="1200" u="sng" dirty="0">
              <a:latin typeface="Calibri" panose="020F0502020204030204" pitchFamily="34" charset="0"/>
              <a:ea typeface="Times New Roman" panose="02020603050405020304" pitchFamily="18" charset="0"/>
            </a:endParaRPr>
          </a:p>
          <a:p>
            <a:pPr marL="0" marR="0" indent="0">
              <a:spcBef>
                <a:spcPts val="0"/>
              </a:spcBef>
              <a:spcAft>
                <a:spcPts val="0"/>
              </a:spcAft>
              <a:buNone/>
            </a:pPr>
            <a:r>
              <a:rPr lang="en-US" sz="1200" dirty="0">
                <a:effectLst/>
                <a:latin typeface="Arial" panose="020B0604020202020204" pitchFamily="34" charset="0"/>
                <a:ea typeface="Times New Roman" panose="02020603050405020304" pitchFamily="18" charset="0"/>
              </a:rPr>
              <a:t>Tuesday: 7:30pm (3.0 &amp; 3.5) (mostly 3.5 &amp; strong 3.0) </a:t>
            </a:r>
            <a:br>
              <a:rPr lang="en-US" sz="1200" dirty="0">
                <a:effectLst/>
                <a:latin typeface="Arial" panose="020B0604020202020204" pitchFamily="34" charset="0"/>
                <a:ea typeface="Times New Roman" panose="02020603050405020304" pitchFamily="18" charset="0"/>
              </a:rPr>
            </a:br>
            <a:r>
              <a:rPr lang="en-US" sz="1200" dirty="0">
                <a:effectLst/>
                <a:latin typeface="Arial" panose="020B0604020202020204" pitchFamily="34" charset="0"/>
                <a:ea typeface="Times New Roman" panose="02020603050405020304" pitchFamily="18" charset="0"/>
              </a:rPr>
              <a:t>Tuesday: 9:00pm (3.0 &amp; 3.5) (mostly 3.0 &amp; 3.5s not at 7:30pm) </a:t>
            </a:r>
            <a:endParaRPr lang="en-US" sz="1200" dirty="0">
              <a:latin typeface="Calibri" panose="020F0502020204030204" pitchFamily="34" charset="0"/>
              <a:ea typeface="Times New Roman" panose="02020603050405020304" pitchFamily="18" charset="0"/>
            </a:endParaRPr>
          </a:p>
          <a:p>
            <a:pPr marL="0" marR="0" indent="0">
              <a:spcBef>
                <a:spcPts val="0"/>
              </a:spcBef>
              <a:spcAft>
                <a:spcPts val="0"/>
              </a:spcAft>
              <a:buNone/>
            </a:pPr>
            <a:r>
              <a:rPr lang="en-US" sz="1200" dirty="0">
                <a:effectLst/>
                <a:latin typeface="Arial" panose="020B0604020202020204" pitchFamily="34" charset="0"/>
                <a:ea typeface="Times New Roman" panose="02020603050405020304" pitchFamily="18" charset="0"/>
              </a:rPr>
              <a:t>Wednesday: 7:30pm (4.0 &amp; 3.5) (mostly 4.0 &amp; strong 3.5) </a:t>
            </a:r>
          </a:p>
          <a:p>
            <a:pPr marL="0" marR="0" indent="0">
              <a:spcBef>
                <a:spcPts val="0"/>
              </a:spcBef>
              <a:spcAft>
                <a:spcPts val="0"/>
              </a:spcAft>
              <a:buNone/>
            </a:pPr>
            <a:r>
              <a:rPr lang="en-US" sz="1200" dirty="0">
                <a:effectLst/>
                <a:latin typeface="Arial" panose="020B0604020202020204" pitchFamily="34" charset="0"/>
                <a:ea typeface="Times New Roman" panose="02020603050405020304" pitchFamily="18" charset="0"/>
              </a:rPr>
              <a:t>Wednesday: 9:00pm (4.0 &amp; 3.5) (mostly 3.5) </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Arial" panose="020B060402020202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indent="0">
              <a:buNone/>
            </a:pPr>
            <a:r>
              <a:rPr lang="en-US" sz="1200" dirty="0">
                <a:latin typeface="Arial" panose="020B0604020202020204" pitchFamily="34" charset="0"/>
                <a:ea typeface="Calibri" panose="020F0502020204030204" pitchFamily="34" charset="0"/>
              </a:rPr>
              <a:t>For more information on flights, visit our flights webpage: http://www.edgebrookclub.org/flights.html</a:t>
            </a:r>
          </a:p>
        </p:txBody>
      </p:sp>
      <p:sp>
        <p:nvSpPr>
          <p:cNvPr id="4" name="Content Placeholder 3">
            <a:extLst>
              <a:ext uri="{FF2B5EF4-FFF2-40B4-BE49-F238E27FC236}">
                <a16:creationId xmlns:a16="http://schemas.microsoft.com/office/drawing/2014/main" id="{39B8E948-DC4C-4873-A93D-F0A6AA7CE3B0}"/>
              </a:ext>
            </a:extLst>
          </p:cNvPr>
          <p:cNvSpPr>
            <a:spLocks noGrp="1"/>
          </p:cNvSpPr>
          <p:nvPr>
            <p:ph sz="half" idx="2"/>
          </p:nvPr>
        </p:nvSpPr>
        <p:spPr>
          <a:xfrm>
            <a:off x="6256866" y="1580147"/>
            <a:ext cx="5096933" cy="4596816"/>
          </a:xfrm>
        </p:spPr>
        <p:txBody>
          <a:bodyPr>
            <a:normAutofit/>
          </a:bodyPr>
          <a:lstStyle/>
          <a:p>
            <a:pPr marL="0" indent="0" algn="ctr">
              <a:buNone/>
            </a:pPr>
            <a:r>
              <a:rPr lang="en-US" sz="2000" b="1" dirty="0"/>
              <a:t>Group Classes</a:t>
            </a:r>
            <a:br>
              <a:rPr lang="en-US" sz="2000" b="1" dirty="0"/>
            </a:br>
            <a:r>
              <a:rPr lang="en-US" sz="2000" b="1" dirty="0"/>
              <a:t>$22+ Tax</a:t>
            </a:r>
          </a:p>
          <a:p>
            <a:pPr marL="0" marR="0" indent="0">
              <a:spcBef>
                <a:spcPts val="0"/>
              </a:spcBef>
              <a:spcAft>
                <a:spcPts val="0"/>
              </a:spcAft>
              <a:buNone/>
            </a:pPr>
            <a:br>
              <a:rPr lang="en-US" sz="1200" u="sng" dirty="0">
                <a:effectLst/>
                <a:latin typeface="Georgia" panose="02040502050405020303" pitchFamily="18" charset="0"/>
                <a:ea typeface="Times New Roman" panose="02020603050405020304" pitchFamily="18" charset="0"/>
              </a:rPr>
            </a:br>
            <a:r>
              <a:rPr lang="en-US" sz="1400" u="sng" dirty="0">
                <a:effectLst/>
                <a:latin typeface="Georgia" panose="02040502050405020303" pitchFamily="18" charset="0"/>
                <a:ea typeface="Times New Roman" panose="02020603050405020304" pitchFamily="18" charset="0"/>
              </a:rPr>
              <a:t>Monday</a:t>
            </a:r>
          </a:p>
          <a:p>
            <a:pPr>
              <a:spcBef>
                <a:spcPts val="0"/>
              </a:spcBef>
              <a:buSzPts val="1000"/>
              <a:tabLst>
                <a:tab pos="457200" algn="l"/>
              </a:tabLst>
            </a:pPr>
            <a:r>
              <a:rPr lang="en-US" sz="1400" dirty="0">
                <a:latin typeface="Georgia" panose="02040502050405020303" pitchFamily="18" charset="0"/>
              </a:rPr>
              <a:t>12:30 p.m.: Ladies Singles Strategy (3.5 &amp; Below) with Jaimie</a:t>
            </a:r>
          </a:p>
          <a:p>
            <a:pPr marL="0" marR="0" indent="0">
              <a:spcBef>
                <a:spcPts val="0"/>
              </a:spcBef>
              <a:spcAft>
                <a:spcPts val="0"/>
              </a:spcAft>
              <a:buNone/>
            </a:pPr>
            <a:br>
              <a:rPr lang="en-US" sz="1400" u="sng" dirty="0">
                <a:effectLst/>
                <a:latin typeface="Georgia" panose="02040502050405020303" pitchFamily="18" charset="0"/>
                <a:ea typeface="Times New Roman" panose="02020603050405020304" pitchFamily="18" charset="0"/>
              </a:rPr>
            </a:br>
            <a:r>
              <a:rPr lang="en-US" sz="1400" u="sng" dirty="0">
                <a:effectLst/>
                <a:latin typeface="Georgia" panose="02040502050405020303" pitchFamily="18" charset="0"/>
                <a:ea typeface="Times New Roman" panose="02020603050405020304" pitchFamily="18" charset="0"/>
              </a:rPr>
              <a:t>Thursday</a:t>
            </a:r>
          </a:p>
          <a:p>
            <a:pPr>
              <a:spcBef>
                <a:spcPts val="0"/>
              </a:spcBef>
              <a:buSzPts val="1000"/>
              <a:tabLst>
                <a:tab pos="457200" algn="l"/>
              </a:tabLst>
            </a:pPr>
            <a:r>
              <a:rPr lang="en-US" sz="1400" dirty="0">
                <a:latin typeface="Georgia" panose="02040502050405020303" pitchFamily="18" charset="0"/>
              </a:rPr>
              <a:t>7:30 p.m.: Skills &amp; Drills (3.5 &amp; Below) with Sean</a:t>
            </a:r>
          </a:p>
          <a:p>
            <a:pPr>
              <a:spcBef>
                <a:spcPts val="0"/>
              </a:spcBef>
              <a:buSzPts val="1000"/>
              <a:tabLst>
                <a:tab pos="457200" algn="l"/>
              </a:tabLst>
            </a:pPr>
            <a:r>
              <a:rPr lang="en-US" sz="1400" dirty="0">
                <a:latin typeface="Georgia" panose="02040502050405020303" pitchFamily="18" charset="0"/>
              </a:rPr>
              <a:t>7:30 p.m.: Wimbledon (3.5 &amp; Above) with Alex</a:t>
            </a:r>
          </a:p>
          <a:p>
            <a:pPr>
              <a:spcBef>
                <a:spcPts val="0"/>
              </a:spcBef>
              <a:buSzPts val="1000"/>
              <a:tabLst>
                <a:tab pos="457200" algn="l"/>
              </a:tabLst>
            </a:pPr>
            <a:r>
              <a:rPr lang="en-US" sz="1400" dirty="0">
                <a:effectLst/>
                <a:latin typeface="Georgia" panose="02040502050405020303" pitchFamily="18" charset="0"/>
                <a:ea typeface="Times New Roman" panose="02020603050405020304" pitchFamily="18" charset="0"/>
              </a:rPr>
              <a:t>9 p.m.: U.S. Open (4.0 &amp; Above) with Alex</a:t>
            </a:r>
            <a:endParaRPr lang="en-US" sz="1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br>
              <a:rPr lang="en-US" sz="1400" u="sng" dirty="0">
                <a:effectLst/>
                <a:latin typeface="Georgia" panose="02040502050405020303" pitchFamily="18" charset="0"/>
                <a:ea typeface="Times New Roman" panose="02020603050405020304" pitchFamily="18" charset="0"/>
              </a:rPr>
            </a:br>
            <a:r>
              <a:rPr lang="en-US" sz="1400" u="sng" dirty="0">
                <a:effectLst/>
                <a:latin typeface="Georgia" panose="02040502050405020303" pitchFamily="18" charset="0"/>
                <a:ea typeface="Times New Roman" panose="02020603050405020304" pitchFamily="18" charset="0"/>
              </a:rPr>
              <a:t>Friday</a:t>
            </a:r>
          </a:p>
          <a:p>
            <a:pPr>
              <a:spcBef>
                <a:spcPts val="0"/>
              </a:spcBef>
              <a:buSzPts val="1000"/>
              <a:tabLst>
                <a:tab pos="457200" algn="l"/>
              </a:tabLst>
            </a:pPr>
            <a:r>
              <a:rPr lang="en-US" sz="1400" dirty="0">
                <a:latin typeface="Georgia" panose="02040502050405020303" pitchFamily="18" charset="0"/>
              </a:rPr>
              <a:t>11 a.m.: Ladies Singles Strategy (3.5 &amp; Above) with Jaimie</a:t>
            </a:r>
          </a:p>
          <a:p>
            <a:pPr marL="0" marR="0" indent="0">
              <a:spcBef>
                <a:spcPts val="0"/>
              </a:spcBef>
              <a:spcAft>
                <a:spcPts val="0"/>
              </a:spcAft>
              <a:buNone/>
            </a:pPr>
            <a:br>
              <a:rPr lang="en-US" sz="1400" u="sng" dirty="0">
                <a:effectLst/>
                <a:latin typeface="Georgia" panose="02040502050405020303" pitchFamily="18" charset="0"/>
                <a:ea typeface="Times New Roman" panose="02020603050405020304" pitchFamily="18" charset="0"/>
              </a:rPr>
            </a:br>
            <a:r>
              <a:rPr lang="en-US" sz="1400" u="sng" dirty="0">
                <a:effectLst/>
                <a:latin typeface="Georgia" panose="02040502050405020303" pitchFamily="18" charset="0"/>
                <a:ea typeface="Times New Roman" panose="02020603050405020304" pitchFamily="18" charset="0"/>
              </a:rPr>
              <a:t>Saturday</a:t>
            </a:r>
          </a:p>
          <a:p>
            <a:pPr>
              <a:spcBef>
                <a:spcPts val="0"/>
              </a:spcBef>
              <a:buSzPts val="1000"/>
              <a:tabLst>
                <a:tab pos="457200" algn="l"/>
              </a:tabLst>
            </a:pPr>
            <a:r>
              <a:rPr lang="en-US" sz="1400" dirty="0">
                <a:latin typeface="Georgia" panose="02040502050405020303" pitchFamily="18" charset="0"/>
              </a:rPr>
              <a:t>9 a.m.: Saturday Smashers (3.0-4.0) with Alex</a:t>
            </a:r>
          </a:p>
          <a:p>
            <a:pPr marL="0" marR="0" indent="0">
              <a:spcBef>
                <a:spcPts val="0"/>
              </a:spcBef>
              <a:spcAft>
                <a:spcPts val="0"/>
              </a:spcAft>
              <a:buNone/>
            </a:pPr>
            <a:br>
              <a:rPr lang="en-US" sz="1400" u="sng" dirty="0">
                <a:effectLst/>
                <a:latin typeface="Georgia" panose="02040502050405020303" pitchFamily="18" charset="0"/>
                <a:ea typeface="Times New Roman" panose="02020603050405020304" pitchFamily="18" charset="0"/>
              </a:rPr>
            </a:br>
            <a:r>
              <a:rPr lang="en-US" sz="1400" u="sng" dirty="0">
                <a:effectLst/>
                <a:latin typeface="Georgia" panose="02040502050405020303" pitchFamily="18" charset="0"/>
                <a:ea typeface="Times New Roman" panose="02020603050405020304" pitchFamily="18" charset="0"/>
              </a:rPr>
              <a:t>Sunday</a:t>
            </a:r>
          </a:p>
          <a:p>
            <a:pPr>
              <a:spcBef>
                <a:spcPts val="0"/>
              </a:spcBef>
              <a:buSzPts val="1000"/>
              <a:tabLst>
                <a:tab pos="457200" algn="l"/>
              </a:tabLst>
            </a:pPr>
            <a:r>
              <a:rPr lang="en-US" sz="1400" dirty="0">
                <a:latin typeface="Georgia" panose="02040502050405020303" pitchFamily="18" charset="0"/>
              </a:rPr>
              <a:t>9:30 a.m.: Skills &amp; Drills (3.5 &amp; Below) with Sean</a:t>
            </a:r>
          </a:p>
        </p:txBody>
      </p:sp>
    </p:spTree>
    <p:extLst>
      <p:ext uri="{BB962C8B-B14F-4D97-AF65-F5344CB8AC3E}">
        <p14:creationId xmlns:p14="http://schemas.microsoft.com/office/powerpoint/2010/main" val="415586936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9;p21">
            <a:extLst>
              <a:ext uri="{FF2B5EF4-FFF2-40B4-BE49-F238E27FC236}">
                <a16:creationId xmlns:a16="http://schemas.microsoft.com/office/drawing/2014/main" id="{02697B9B-431D-46B3-8711-6FEC36F99BDF}"/>
              </a:ext>
            </a:extLst>
          </p:cNvPr>
          <p:cNvSpPr/>
          <p:nvPr/>
        </p:nvSpPr>
        <p:spPr>
          <a:xfrm>
            <a:off x="6479093" y="1016000"/>
            <a:ext cx="3800400" cy="484564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50;p21">
            <a:extLst>
              <a:ext uri="{FF2B5EF4-FFF2-40B4-BE49-F238E27FC236}">
                <a16:creationId xmlns:a16="http://schemas.microsoft.com/office/drawing/2014/main" id="{84591B23-3F0D-40CB-B854-9653D39921D6}"/>
              </a:ext>
            </a:extLst>
          </p:cNvPr>
          <p:cNvSpPr txBox="1">
            <a:spLocks/>
          </p:cNvSpPr>
          <p:nvPr/>
        </p:nvSpPr>
        <p:spPr>
          <a:xfrm>
            <a:off x="6526043" y="1086915"/>
            <a:ext cx="3753450" cy="4588650"/>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a:solidFill>
                  <a:srgbClr val="FFFFFF"/>
                </a:solidFill>
              </a:rPr>
              <a:t>Symptoms of COVID-19</a:t>
            </a:r>
          </a:p>
          <a:p>
            <a:pPr marL="457200" indent="-374650">
              <a:buClr>
                <a:srgbClr val="FFFFFF"/>
              </a:buClr>
              <a:buSzPts val="2300"/>
              <a:buFont typeface="Arial" panose="020B0604020202020204" pitchFamily="34" charset="0"/>
              <a:buChar char="●"/>
            </a:pPr>
            <a:r>
              <a:rPr lang="en-US" sz="2300" dirty="0">
                <a:solidFill>
                  <a:srgbClr val="FFFFFF"/>
                </a:solidFill>
              </a:rPr>
              <a:t>Fever</a:t>
            </a:r>
          </a:p>
          <a:p>
            <a:pPr marL="457200" indent="-374650">
              <a:spcBef>
                <a:spcPts val="0"/>
              </a:spcBef>
              <a:buClr>
                <a:srgbClr val="FFFFFF"/>
              </a:buClr>
              <a:buSzPts val="2300"/>
              <a:buFont typeface="Arial" panose="020B0604020202020204" pitchFamily="34" charset="0"/>
              <a:buChar char="●"/>
            </a:pPr>
            <a:r>
              <a:rPr lang="en-US" sz="2300" dirty="0">
                <a:solidFill>
                  <a:srgbClr val="FFFFFF"/>
                </a:solidFill>
              </a:rPr>
              <a:t>Cough</a:t>
            </a:r>
          </a:p>
          <a:p>
            <a:pPr marL="457200" indent="-374650">
              <a:spcBef>
                <a:spcPts val="0"/>
              </a:spcBef>
              <a:buClr>
                <a:srgbClr val="FFFFFF"/>
              </a:buClr>
              <a:buSzPts val="2300"/>
              <a:buFont typeface="Arial" panose="020B0604020202020204" pitchFamily="34" charset="0"/>
              <a:buChar char="●"/>
            </a:pPr>
            <a:r>
              <a:rPr lang="en-US" sz="2300" dirty="0">
                <a:solidFill>
                  <a:srgbClr val="FFFFFF"/>
                </a:solidFill>
              </a:rPr>
              <a:t>Short of breath or difficulty breathing</a:t>
            </a:r>
          </a:p>
          <a:p>
            <a:pPr marL="457200" indent="-374650">
              <a:spcBef>
                <a:spcPts val="0"/>
              </a:spcBef>
              <a:buClr>
                <a:srgbClr val="FFFFFF"/>
              </a:buClr>
              <a:buSzPts val="2300"/>
              <a:buFont typeface="Arial" panose="020B0604020202020204" pitchFamily="34" charset="0"/>
              <a:buChar char="●"/>
            </a:pPr>
            <a:r>
              <a:rPr lang="en-US" sz="2300" dirty="0">
                <a:solidFill>
                  <a:srgbClr val="FFFFFF"/>
                </a:solidFill>
              </a:rPr>
              <a:t>Fatigue</a:t>
            </a:r>
          </a:p>
          <a:p>
            <a:pPr marL="457200" indent="-374650">
              <a:spcBef>
                <a:spcPts val="0"/>
              </a:spcBef>
              <a:buClr>
                <a:srgbClr val="FFFFFF"/>
              </a:buClr>
              <a:buSzPts val="2300"/>
              <a:buFont typeface="Arial" panose="020B0604020202020204" pitchFamily="34" charset="0"/>
              <a:buChar char="●"/>
            </a:pPr>
            <a:r>
              <a:rPr lang="en-US" sz="2300" dirty="0">
                <a:solidFill>
                  <a:srgbClr val="FFFFFF"/>
                </a:solidFill>
              </a:rPr>
              <a:t>Muscle or body aches</a:t>
            </a:r>
          </a:p>
          <a:p>
            <a:pPr marL="457200" indent="-374650">
              <a:spcBef>
                <a:spcPts val="0"/>
              </a:spcBef>
              <a:buClr>
                <a:srgbClr val="FFFFFF"/>
              </a:buClr>
              <a:buSzPts val="2300"/>
              <a:buFont typeface="Arial" panose="020B0604020202020204" pitchFamily="34" charset="0"/>
              <a:buChar char="●"/>
            </a:pPr>
            <a:r>
              <a:rPr lang="en-US" sz="2300" dirty="0">
                <a:solidFill>
                  <a:srgbClr val="FFFFFF"/>
                </a:solidFill>
              </a:rPr>
              <a:t>Headache</a:t>
            </a:r>
          </a:p>
          <a:p>
            <a:pPr marL="457200" indent="-374650">
              <a:spcBef>
                <a:spcPts val="0"/>
              </a:spcBef>
              <a:buClr>
                <a:srgbClr val="FFFFFF"/>
              </a:buClr>
              <a:buSzPts val="2300"/>
              <a:buFont typeface="Arial" panose="020B0604020202020204" pitchFamily="34" charset="0"/>
              <a:buChar char="●"/>
            </a:pPr>
            <a:r>
              <a:rPr lang="en-US" sz="2300" dirty="0">
                <a:solidFill>
                  <a:srgbClr val="FFFFFF"/>
                </a:solidFill>
              </a:rPr>
              <a:t>New loss of taste or smell</a:t>
            </a:r>
          </a:p>
          <a:p>
            <a:pPr marL="457200" indent="-374650">
              <a:spcBef>
                <a:spcPts val="0"/>
              </a:spcBef>
              <a:buClr>
                <a:srgbClr val="FFFFFF"/>
              </a:buClr>
              <a:buSzPts val="2300"/>
              <a:buFont typeface="Arial" panose="020B0604020202020204" pitchFamily="34" charset="0"/>
              <a:buChar char="●"/>
            </a:pPr>
            <a:r>
              <a:rPr lang="en-US" sz="2300" dirty="0">
                <a:solidFill>
                  <a:srgbClr val="FFFFFF"/>
                </a:solidFill>
              </a:rPr>
              <a:t>Sore throat</a:t>
            </a:r>
          </a:p>
          <a:p>
            <a:pPr marL="457200" indent="-374650">
              <a:spcBef>
                <a:spcPts val="0"/>
              </a:spcBef>
              <a:buClr>
                <a:srgbClr val="FFFFFF"/>
              </a:buClr>
              <a:buSzPts val="2300"/>
              <a:buFont typeface="Arial" panose="020B0604020202020204" pitchFamily="34" charset="0"/>
              <a:buChar char="●"/>
            </a:pPr>
            <a:r>
              <a:rPr lang="en-US" sz="2300" dirty="0">
                <a:solidFill>
                  <a:srgbClr val="FFFFFF"/>
                </a:solidFill>
              </a:rPr>
              <a:t>Congestion or runny nose</a:t>
            </a:r>
          </a:p>
          <a:p>
            <a:pPr marL="457200" indent="-374650">
              <a:spcBef>
                <a:spcPts val="0"/>
              </a:spcBef>
              <a:buClr>
                <a:srgbClr val="FFFFFF"/>
              </a:buClr>
              <a:buSzPts val="2300"/>
              <a:buFont typeface="Arial" panose="020B0604020202020204" pitchFamily="34" charset="0"/>
              <a:buChar char="●"/>
            </a:pPr>
            <a:r>
              <a:rPr lang="en-US" sz="2300" dirty="0">
                <a:solidFill>
                  <a:srgbClr val="FFFFFF"/>
                </a:solidFill>
              </a:rPr>
              <a:t>Nausea or vomiting</a:t>
            </a:r>
          </a:p>
          <a:p>
            <a:pPr marL="457200" indent="-374650">
              <a:spcBef>
                <a:spcPts val="0"/>
              </a:spcBef>
              <a:buClr>
                <a:srgbClr val="FFFFFF"/>
              </a:buClr>
              <a:buSzPts val="2300"/>
              <a:buFont typeface="Arial" panose="020B0604020202020204" pitchFamily="34" charset="0"/>
              <a:buChar char="●"/>
            </a:pPr>
            <a:r>
              <a:rPr lang="en-US" sz="2300" dirty="0">
                <a:solidFill>
                  <a:srgbClr val="FFFFFF"/>
                </a:solidFill>
              </a:rPr>
              <a:t>Diarrhea</a:t>
            </a:r>
          </a:p>
        </p:txBody>
      </p:sp>
      <p:pic>
        <p:nvPicPr>
          <p:cNvPr id="1026" name="Picture 2" descr="Stay Home - Feeling Sick Stay Home - Sticker | TeePublic">
            <a:extLst>
              <a:ext uri="{FF2B5EF4-FFF2-40B4-BE49-F238E27FC236}">
                <a16:creationId xmlns:a16="http://schemas.microsoft.com/office/drawing/2014/main" id="{A2D56BB0-9478-415E-872E-C08BF0885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043" y="1016000"/>
            <a:ext cx="4845640" cy="484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500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Close-up of tennis ball hitting on a net">
            <a:extLst>
              <a:ext uri="{FF2B5EF4-FFF2-40B4-BE49-F238E27FC236}">
                <a16:creationId xmlns:a16="http://schemas.microsoft.com/office/drawing/2014/main" id="{E4911AA1-811F-44F4-AE6E-EB60B30BE0E1}"/>
              </a:ext>
            </a:extLst>
          </p:cNvPr>
          <p:cNvPicPr>
            <a:picLocks noChangeAspect="1"/>
          </p:cNvPicPr>
          <p:nvPr/>
        </p:nvPicPr>
        <p:blipFill rotWithShape="1">
          <a:blip r:embed="rId2">
            <a:extLst>
              <a:ext uri="{28A0092B-C50C-407E-A947-70E740481C1C}">
                <a14:useLocalDpi xmlns:a14="http://schemas.microsoft.com/office/drawing/2010/main" val="0"/>
              </a:ext>
            </a:extLst>
          </a:blip>
          <a:srcRect r="32282"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0" name="Freeform: Shape 1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Freeform: Shape 2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06C680-EBC9-4312-BC24-D94F7161F5DB}"/>
              </a:ext>
            </a:extLst>
          </p:cNvPr>
          <p:cNvSpPr>
            <a:spLocks noGrp="1"/>
          </p:cNvSpPr>
          <p:nvPr>
            <p:ph type="title"/>
          </p:nvPr>
        </p:nvSpPr>
        <p:spPr>
          <a:xfrm>
            <a:off x="511162" y="357711"/>
            <a:ext cx="4782458" cy="1325563"/>
          </a:xfrm>
        </p:spPr>
        <p:txBody>
          <a:bodyPr>
            <a:normAutofit/>
          </a:bodyPr>
          <a:lstStyle/>
          <a:p>
            <a:r>
              <a:rPr lang="en-US" dirty="0"/>
              <a:t>Private Lesson Instruction - Tennis</a:t>
            </a:r>
          </a:p>
        </p:txBody>
      </p:sp>
      <p:sp>
        <p:nvSpPr>
          <p:cNvPr id="10" name="Content Placeholder 9">
            <a:extLst>
              <a:ext uri="{FF2B5EF4-FFF2-40B4-BE49-F238E27FC236}">
                <a16:creationId xmlns:a16="http://schemas.microsoft.com/office/drawing/2014/main" id="{C8727C64-C56B-4E46-BCE9-D738C3EA7A9F}"/>
              </a:ext>
            </a:extLst>
          </p:cNvPr>
          <p:cNvSpPr>
            <a:spLocks noGrp="1"/>
          </p:cNvSpPr>
          <p:nvPr>
            <p:ph idx="1"/>
          </p:nvPr>
        </p:nvSpPr>
        <p:spPr>
          <a:xfrm>
            <a:off x="316090" y="2040975"/>
            <a:ext cx="5237174" cy="4459314"/>
          </a:xfrm>
        </p:spPr>
        <p:txBody>
          <a:bodyPr anchor="t">
            <a:normAutofit/>
          </a:bodyPr>
          <a:lstStyle/>
          <a:p>
            <a:r>
              <a:rPr lang="en-US" dirty="0"/>
              <a:t>Lessons are booked directly with the tennis staff</a:t>
            </a:r>
          </a:p>
          <a:p>
            <a:pPr lvl="1"/>
            <a:r>
              <a:rPr lang="en-US" sz="2000" dirty="0"/>
              <a:t>Bios and contact information can be found on our edgebrookclub.org Tennis page.</a:t>
            </a:r>
          </a:p>
          <a:p>
            <a:pPr lvl="1"/>
            <a:r>
              <a:rPr lang="en-US" sz="2000" dirty="0"/>
              <a:t>Our staff do sometimes have full schedules and are unable to accommodate every single member, please be patient if we are unable to make a lesson day and time work that you are requesting if it is popular, or we do not have court space available.</a:t>
            </a:r>
          </a:p>
          <a:p>
            <a:pPr marL="0" indent="0">
              <a:buNone/>
            </a:pPr>
            <a:endParaRPr lang="en-US" sz="1100" dirty="0"/>
          </a:p>
        </p:txBody>
      </p:sp>
    </p:spTree>
    <p:extLst>
      <p:ext uri="{BB962C8B-B14F-4D97-AF65-F5344CB8AC3E}">
        <p14:creationId xmlns:p14="http://schemas.microsoft.com/office/powerpoint/2010/main" val="303518827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up of tennis ball hitting on a net">
            <a:extLst>
              <a:ext uri="{FF2B5EF4-FFF2-40B4-BE49-F238E27FC236}">
                <a16:creationId xmlns:a16="http://schemas.microsoft.com/office/drawing/2014/main" id="{E4911AA1-811F-44F4-AE6E-EB60B30BE0E1}"/>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094"/>
          <a:stretch/>
        </p:blipFill>
        <p:spPr>
          <a:xfrm>
            <a:off x="0" y="10"/>
            <a:ext cx="12191997" cy="6857990"/>
          </a:xfrm>
          <a:prstGeom prst="rect">
            <a:avLst/>
          </a:prstGeom>
        </p:spPr>
      </p:pic>
      <p:sp>
        <p:nvSpPr>
          <p:cNvPr id="2" name="Title 1">
            <a:extLst>
              <a:ext uri="{FF2B5EF4-FFF2-40B4-BE49-F238E27FC236}">
                <a16:creationId xmlns:a16="http://schemas.microsoft.com/office/drawing/2014/main" id="{AC06C680-EBC9-4312-BC24-D94F7161F5DB}"/>
              </a:ext>
            </a:extLst>
          </p:cNvPr>
          <p:cNvSpPr>
            <a:spLocks noGrp="1"/>
          </p:cNvSpPr>
          <p:nvPr>
            <p:ph type="title"/>
          </p:nvPr>
        </p:nvSpPr>
        <p:spPr>
          <a:xfrm>
            <a:off x="1853520" y="127635"/>
            <a:ext cx="5268734" cy="1461778"/>
          </a:xfrm>
        </p:spPr>
        <p:txBody>
          <a:bodyPr>
            <a:normAutofit/>
          </a:bodyPr>
          <a:lstStyle/>
          <a:p>
            <a:r>
              <a:rPr lang="en-US" sz="4000" dirty="0"/>
              <a:t>Junior Tennis Program – </a:t>
            </a:r>
            <a:br>
              <a:rPr lang="en-US" sz="4000" dirty="0"/>
            </a:br>
            <a:r>
              <a:rPr lang="en-US" sz="2400" dirty="0"/>
              <a:t>Levels 2-5 Outdoor Court Expectations</a:t>
            </a:r>
            <a:endParaRPr lang="en-US" sz="4000" dirty="0"/>
          </a:p>
        </p:txBody>
      </p:sp>
      <p:grpSp>
        <p:nvGrpSpPr>
          <p:cNvPr id="74" name="Group 73">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75"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0" name="Content Placeholder 9">
            <a:extLst>
              <a:ext uri="{FF2B5EF4-FFF2-40B4-BE49-F238E27FC236}">
                <a16:creationId xmlns:a16="http://schemas.microsoft.com/office/drawing/2014/main" id="{C8727C64-C56B-4E46-BCE9-D738C3EA7A9F}"/>
              </a:ext>
            </a:extLst>
          </p:cNvPr>
          <p:cNvSpPr>
            <a:spLocks noGrp="1"/>
          </p:cNvSpPr>
          <p:nvPr>
            <p:ph idx="1"/>
          </p:nvPr>
        </p:nvSpPr>
        <p:spPr>
          <a:xfrm>
            <a:off x="926874" y="2747318"/>
            <a:ext cx="4702507" cy="1363363"/>
          </a:xfrm>
        </p:spPr>
        <p:txBody>
          <a:bodyPr>
            <a:normAutofit/>
          </a:bodyPr>
          <a:lstStyle/>
          <a:p>
            <a:r>
              <a:rPr lang="en-US" sz="1400" dirty="0">
                <a:solidFill>
                  <a:srgbClr val="FFFF00"/>
                </a:solidFill>
              </a:rPr>
              <a:t>If you are feeling sick, you MUST stay home. </a:t>
            </a:r>
          </a:p>
          <a:p>
            <a:r>
              <a:rPr lang="en-US" sz="1400" dirty="0"/>
              <a:t>Pros will start each week with clear expectations for each court of play and each day with safety reminders</a:t>
            </a:r>
          </a:p>
          <a:p>
            <a:r>
              <a:rPr lang="en-US" sz="1400" dirty="0"/>
              <a:t>Students will be given ONE warning before parents are contacted and they are removed from the class.</a:t>
            </a:r>
          </a:p>
        </p:txBody>
      </p:sp>
      <p:sp>
        <p:nvSpPr>
          <p:cNvPr id="3" name="TextBox 2">
            <a:extLst>
              <a:ext uri="{FF2B5EF4-FFF2-40B4-BE49-F238E27FC236}">
                <a16:creationId xmlns:a16="http://schemas.microsoft.com/office/drawing/2014/main" id="{15ADC113-C450-4167-973C-C31A63D5F59B}"/>
              </a:ext>
            </a:extLst>
          </p:cNvPr>
          <p:cNvSpPr txBox="1"/>
          <p:nvPr/>
        </p:nvSpPr>
        <p:spPr>
          <a:xfrm>
            <a:off x="5500550" y="1644508"/>
            <a:ext cx="5666809" cy="4226798"/>
          </a:xfrm>
          <a:prstGeom prst="rect">
            <a:avLst/>
          </a:prstGeom>
          <a:noFill/>
        </p:spPr>
        <p:txBody>
          <a:bodyPr wrap="square" rtlCol="0">
            <a:spAutoFit/>
          </a:bodyPr>
          <a:lstStyle/>
          <a:p>
            <a:pPr marL="685800" indent="-228600">
              <a:lnSpc>
                <a:spcPct val="90000"/>
              </a:lnSpc>
              <a:spcBef>
                <a:spcPts val="500"/>
              </a:spcBef>
              <a:buFont typeface="Arial" panose="020B0604020202020204" pitchFamily="34" charset="0"/>
              <a:buChar char="•"/>
            </a:pPr>
            <a:r>
              <a:rPr lang="en-US" sz="1400" dirty="0"/>
              <a:t>Inclement weather means class is cancelled for the day. We will make the decision to cancel classes at least 45 minutes before its scheduled start time. You will be notified via email and text only. (Have you opted into texts? Please email </a:t>
            </a:r>
            <a:r>
              <a:rPr lang="en-US" sz="1400" dirty="0">
                <a:hlinkClick r:id="rId3">
                  <a:extLst>
                    <a:ext uri="{A12FA001-AC4F-418D-AE19-62706E023703}">
                      <ahyp:hlinkClr xmlns:ahyp="http://schemas.microsoft.com/office/drawing/2018/hyperlinkcolor" val="tx"/>
                    </a:ext>
                  </a:extLst>
                </a:hlinkClick>
              </a:rPr>
              <a:t>Frontdesk@edgbrookclub.org</a:t>
            </a:r>
            <a:r>
              <a:rPr lang="en-US" sz="1400" dirty="0"/>
              <a:t> if you are not sure.) We will not be able to call all participants.</a:t>
            </a:r>
          </a:p>
          <a:p>
            <a:pPr marL="1143000" lvl="1" indent="-228600">
              <a:lnSpc>
                <a:spcPct val="90000"/>
              </a:lnSpc>
              <a:spcBef>
                <a:spcPts val="500"/>
              </a:spcBef>
              <a:buFont typeface="Arial" panose="020B0604020202020204" pitchFamily="34" charset="0"/>
              <a:buChar char="•"/>
            </a:pPr>
            <a:r>
              <a:rPr lang="en-US" sz="1400" dirty="0"/>
              <a:t>In this case, class pricing will be pro-rated. Summer members will receive a refund at the end of the week. Equity and Junior Tennis Members will see an adjustment to their charged amount on account.</a:t>
            </a:r>
          </a:p>
          <a:p>
            <a:pPr marL="685800" indent="-228600">
              <a:lnSpc>
                <a:spcPct val="90000"/>
              </a:lnSpc>
              <a:spcBef>
                <a:spcPts val="500"/>
              </a:spcBef>
              <a:buFont typeface="Arial" panose="020B0604020202020204" pitchFamily="34" charset="0"/>
              <a:buChar char="•"/>
            </a:pPr>
            <a:r>
              <a:rPr lang="en-US" sz="1400" dirty="0"/>
              <a:t>Please apply sunscreen prior to coming to class.</a:t>
            </a:r>
          </a:p>
          <a:p>
            <a:pPr marL="685800" indent="-228600">
              <a:lnSpc>
                <a:spcPct val="90000"/>
              </a:lnSpc>
              <a:spcBef>
                <a:spcPts val="500"/>
              </a:spcBef>
              <a:buFont typeface="Arial" panose="020B0604020202020204" pitchFamily="34" charset="0"/>
              <a:buChar char="•"/>
            </a:pPr>
            <a:r>
              <a:rPr lang="en-US" sz="1400" dirty="0"/>
              <a:t>Because our instructors have tight teaching schedules, between classes, please do not talk or chat with them. If you have anything you would like to discuss, please email the front desk at </a:t>
            </a:r>
            <a:r>
              <a:rPr lang="en-US" sz="1400" dirty="0">
                <a:hlinkClick r:id="rId4"/>
              </a:rPr>
              <a:t>frontdesk@edgebrookclub.org</a:t>
            </a:r>
            <a:r>
              <a:rPr lang="en-US" sz="1400" dirty="0"/>
              <a:t> and we will direct the email to the appropriate instructor.</a:t>
            </a:r>
          </a:p>
          <a:p>
            <a:pPr marL="685800" indent="-228600">
              <a:lnSpc>
                <a:spcPct val="90000"/>
              </a:lnSpc>
              <a:spcBef>
                <a:spcPts val="500"/>
              </a:spcBef>
              <a:buFont typeface="Arial" panose="020B0604020202020204" pitchFamily="34" charset="0"/>
              <a:buChar char="•"/>
            </a:pPr>
            <a:r>
              <a:rPr lang="en-US" sz="1400" dirty="0"/>
              <a:t>If your child does not take instruction well while participating in programming at Edgebrook, they will be removed from the programming at your expense. Please, talk with your child about how they can best enjoy their class experience.</a:t>
            </a:r>
          </a:p>
        </p:txBody>
      </p:sp>
    </p:spTree>
    <p:extLst>
      <p:ext uri="{BB962C8B-B14F-4D97-AF65-F5344CB8AC3E}">
        <p14:creationId xmlns:p14="http://schemas.microsoft.com/office/powerpoint/2010/main" val="110564141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3E68D9A-86E1-4C0E-BBF2-8769D0523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3805"/>
            <a:ext cx="6313655" cy="5696020"/>
          </a:xfrm>
          <a:custGeom>
            <a:avLst/>
            <a:gdLst>
              <a:gd name="connsiteX0" fmla="*/ 0 w 6313655"/>
              <a:gd name="connsiteY0" fmla="*/ 0 h 5696020"/>
              <a:gd name="connsiteX1" fmla="*/ 6313655 w 6313655"/>
              <a:gd name="connsiteY1" fmla="*/ 0 h 5696020"/>
              <a:gd name="connsiteX2" fmla="*/ 3550375 w 6313655"/>
              <a:gd name="connsiteY2" fmla="*/ 5696020 h 5696020"/>
              <a:gd name="connsiteX3" fmla="*/ 0 w 6313655"/>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6313655" h="5696020">
                <a:moveTo>
                  <a:pt x="0" y="0"/>
                </a:moveTo>
                <a:lnTo>
                  <a:pt x="6313655" y="0"/>
                </a:lnTo>
                <a:lnTo>
                  <a:pt x="3550375"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9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629533-8170-4F9E-9DFC-1EE9669467FB}"/>
              </a:ext>
            </a:extLst>
          </p:cNvPr>
          <p:cNvSpPr>
            <a:spLocks noGrp="1"/>
          </p:cNvSpPr>
          <p:nvPr>
            <p:ph type="title"/>
          </p:nvPr>
        </p:nvSpPr>
        <p:spPr>
          <a:xfrm>
            <a:off x="838200" y="1399428"/>
            <a:ext cx="3312381" cy="2965837"/>
          </a:xfrm>
        </p:spPr>
        <p:txBody>
          <a:bodyPr anchor="t">
            <a:normAutofit/>
          </a:bodyPr>
          <a:lstStyle/>
          <a:p>
            <a:r>
              <a:rPr lang="en-US">
                <a:solidFill>
                  <a:schemeClr val="bg1"/>
                </a:solidFill>
              </a:rPr>
              <a:t>Outdoor Deck and Indoor Viewing Area Socializing</a:t>
            </a:r>
          </a:p>
        </p:txBody>
      </p:sp>
      <p:sp>
        <p:nvSpPr>
          <p:cNvPr id="3" name="Content Placeholder 2">
            <a:extLst>
              <a:ext uri="{FF2B5EF4-FFF2-40B4-BE49-F238E27FC236}">
                <a16:creationId xmlns:a16="http://schemas.microsoft.com/office/drawing/2014/main" id="{3266689B-6162-4056-80E5-8D95F73DEBBE}"/>
              </a:ext>
            </a:extLst>
          </p:cNvPr>
          <p:cNvSpPr>
            <a:spLocks noGrp="1"/>
          </p:cNvSpPr>
          <p:nvPr>
            <p:ph idx="1"/>
          </p:nvPr>
        </p:nvSpPr>
        <p:spPr>
          <a:xfrm>
            <a:off x="6313654" y="1399427"/>
            <a:ext cx="5040145" cy="4635613"/>
          </a:xfrm>
        </p:spPr>
        <p:txBody>
          <a:bodyPr>
            <a:normAutofit/>
          </a:bodyPr>
          <a:lstStyle/>
          <a:p>
            <a:r>
              <a:rPr lang="en-US" sz="2200"/>
              <a:t>We are continuing work on the outdoor deck with furniture and other pieces being added throughout the upcoming weeks, but the is now open for use.</a:t>
            </a:r>
          </a:p>
          <a:p>
            <a:r>
              <a:rPr lang="en-US" sz="2200"/>
              <a:t>Use of the deck does not require a reservation, but it is </a:t>
            </a:r>
            <a:r>
              <a:rPr lang="en-US" sz="2200" u="sng"/>
              <a:t>not</a:t>
            </a:r>
            <a:r>
              <a:rPr lang="en-US" sz="2200"/>
              <a:t> open for wet bodies/swimmers at this time.</a:t>
            </a:r>
          </a:p>
          <a:p>
            <a:r>
              <a:rPr lang="en-US" sz="2200"/>
              <a:t>The deck is not large, and we prefer that the number of people on the deck is limited to 12 or less.</a:t>
            </a:r>
          </a:p>
          <a:p>
            <a:r>
              <a:rPr lang="en-US" sz="2200"/>
              <a:t>The deck and the indoor viewing area close promptly at 11pm. We do not have options YET for closers. Stay tuned!</a:t>
            </a:r>
          </a:p>
        </p:txBody>
      </p:sp>
    </p:spTree>
    <p:extLst>
      <p:ext uri="{BB962C8B-B14F-4D97-AF65-F5344CB8AC3E}">
        <p14:creationId xmlns:p14="http://schemas.microsoft.com/office/powerpoint/2010/main" val="4220682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C310C1-427B-4EEB-B630-4C2B6EB0158D}"/>
              </a:ext>
            </a:extLst>
          </p:cNvPr>
          <p:cNvSpPr>
            <a:spLocks noGrp="1"/>
          </p:cNvSpPr>
          <p:nvPr>
            <p:ph type="title"/>
          </p:nvPr>
        </p:nvSpPr>
        <p:spPr>
          <a:xfrm>
            <a:off x="222375" y="629296"/>
            <a:ext cx="6169188" cy="941255"/>
          </a:xfrm>
        </p:spPr>
        <p:txBody>
          <a:bodyPr vert="horz" lIns="91440" tIns="45720" rIns="91440" bIns="45720" rtlCol="0" anchor="b">
            <a:normAutofit fontScale="90000"/>
          </a:bodyPr>
          <a:lstStyle/>
          <a:p>
            <a:r>
              <a:rPr lang="en-US" sz="3400" b="1" dirty="0"/>
              <a:t>Where to go for Junior Tennis </a:t>
            </a:r>
            <a:br>
              <a:rPr lang="en-US" sz="3400" b="1" dirty="0"/>
            </a:br>
            <a:r>
              <a:rPr lang="en-US" sz="3400" b="1" dirty="0"/>
              <a:t>Levels 2-5</a:t>
            </a:r>
          </a:p>
        </p:txBody>
      </p:sp>
      <p:sp>
        <p:nvSpPr>
          <p:cNvPr id="13" name="Rectangle 1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Content Placeholder 5" descr="A picture containing green, sitting, table&#10;&#10;Description automatically generated">
            <a:extLst>
              <a:ext uri="{FF2B5EF4-FFF2-40B4-BE49-F238E27FC236}">
                <a16:creationId xmlns:a16="http://schemas.microsoft.com/office/drawing/2014/main" id="{A2B86871-9B0E-4E5C-A0CC-735E97791D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9407"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7" name="Arrow: Down 6">
            <a:extLst>
              <a:ext uri="{FF2B5EF4-FFF2-40B4-BE49-F238E27FC236}">
                <a16:creationId xmlns:a16="http://schemas.microsoft.com/office/drawing/2014/main" id="{4C4A6D69-C72A-455E-BD67-2E34AC936D7B}"/>
              </a:ext>
            </a:extLst>
          </p:cNvPr>
          <p:cNvSpPr/>
          <p:nvPr/>
        </p:nvSpPr>
        <p:spPr>
          <a:xfrm>
            <a:off x="8015111" y="2286000"/>
            <a:ext cx="203200" cy="2878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5E8B4893-E34F-43EC-BC99-F19A419C5B95}"/>
              </a:ext>
            </a:extLst>
          </p:cNvPr>
          <p:cNvSpPr/>
          <p:nvPr/>
        </p:nvSpPr>
        <p:spPr>
          <a:xfrm>
            <a:off x="8089002" y="3275862"/>
            <a:ext cx="203200" cy="3078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EF1B93-E35A-4B4F-9FA0-8C4FEB064C4B}"/>
              </a:ext>
            </a:extLst>
          </p:cNvPr>
          <p:cNvSpPr txBox="1"/>
          <p:nvPr/>
        </p:nvSpPr>
        <p:spPr>
          <a:xfrm>
            <a:off x="8116711" y="2182844"/>
            <a:ext cx="620889" cy="307777"/>
          </a:xfrm>
          <a:prstGeom prst="rect">
            <a:avLst/>
          </a:prstGeom>
          <a:noFill/>
        </p:spPr>
        <p:txBody>
          <a:bodyPr wrap="square" rtlCol="0">
            <a:spAutoFit/>
          </a:bodyPr>
          <a:lstStyle/>
          <a:p>
            <a:r>
              <a:rPr lang="en-US" sz="1400" dirty="0">
                <a:solidFill>
                  <a:srgbClr val="C00000"/>
                </a:solidFill>
              </a:rPr>
              <a:t>Exit</a:t>
            </a:r>
          </a:p>
        </p:txBody>
      </p:sp>
      <p:sp>
        <p:nvSpPr>
          <p:cNvPr id="16" name="TextBox 15">
            <a:extLst>
              <a:ext uri="{FF2B5EF4-FFF2-40B4-BE49-F238E27FC236}">
                <a16:creationId xmlns:a16="http://schemas.microsoft.com/office/drawing/2014/main" id="{C02F282B-BB45-4ECA-B93D-03C998252ECC}"/>
              </a:ext>
            </a:extLst>
          </p:cNvPr>
          <p:cNvSpPr txBox="1"/>
          <p:nvPr/>
        </p:nvSpPr>
        <p:spPr>
          <a:xfrm>
            <a:off x="8218311" y="3202024"/>
            <a:ext cx="1369034" cy="276999"/>
          </a:xfrm>
          <a:prstGeom prst="rect">
            <a:avLst/>
          </a:prstGeom>
          <a:noFill/>
        </p:spPr>
        <p:txBody>
          <a:bodyPr wrap="square" rtlCol="0">
            <a:spAutoFit/>
          </a:bodyPr>
          <a:lstStyle/>
          <a:p>
            <a:r>
              <a:rPr lang="en-US" sz="1200" dirty="0">
                <a:solidFill>
                  <a:srgbClr val="C00000"/>
                </a:solidFill>
              </a:rPr>
              <a:t>Entry and Check-In</a:t>
            </a:r>
          </a:p>
        </p:txBody>
      </p:sp>
      <p:sp>
        <p:nvSpPr>
          <p:cNvPr id="17" name="Text Placeholder 3">
            <a:extLst>
              <a:ext uri="{FF2B5EF4-FFF2-40B4-BE49-F238E27FC236}">
                <a16:creationId xmlns:a16="http://schemas.microsoft.com/office/drawing/2014/main" id="{09AF2936-D6BC-4B6B-A453-3899672F8DC0}"/>
              </a:ext>
            </a:extLst>
          </p:cNvPr>
          <p:cNvSpPr>
            <a:spLocks noGrp="1"/>
          </p:cNvSpPr>
          <p:nvPr>
            <p:ph type="body" sz="half" idx="2"/>
          </p:nvPr>
        </p:nvSpPr>
        <p:spPr>
          <a:xfrm>
            <a:off x="314036" y="1662545"/>
            <a:ext cx="4562764" cy="2095723"/>
          </a:xfrm>
        </p:spPr>
        <p:txBody>
          <a:bodyPr>
            <a:normAutofit/>
          </a:bodyPr>
          <a:lstStyle/>
          <a:p>
            <a:r>
              <a:rPr lang="en-US" dirty="0"/>
              <a:t>DO NOT CHECK IN AT THE EDGEBROOK FRONT OFFICE. </a:t>
            </a:r>
          </a:p>
          <a:p>
            <a:endParaRPr lang="en-US" dirty="0"/>
          </a:p>
          <a:p>
            <a:r>
              <a:rPr lang="en-US" dirty="0"/>
              <a:t>*See adjacent map for check-in area and exit area*</a:t>
            </a:r>
          </a:p>
          <a:p>
            <a:r>
              <a:rPr lang="en-US" dirty="0"/>
              <a:t>Check-in will be 5 minutes prior to your scheduled start time; we encourage you to wait in your cars until then. </a:t>
            </a:r>
          </a:p>
        </p:txBody>
      </p:sp>
    </p:spTree>
    <p:extLst>
      <p:ext uri="{BB962C8B-B14F-4D97-AF65-F5344CB8AC3E}">
        <p14:creationId xmlns:p14="http://schemas.microsoft.com/office/powerpoint/2010/main" val="506028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AB00AE-4340-440F-82E1-9F69D1D55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yellow ball&#10;&#10;Description automatically generated">
            <a:extLst>
              <a:ext uri="{FF2B5EF4-FFF2-40B4-BE49-F238E27FC236}">
                <a16:creationId xmlns:a16="http://schemas.microsoft.com/office/drawing/2014/main" id="{F05C7BB4-5F2B-4F8B-90F3-ADE2920703B5}"/>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951" r="-2" b="10310"/>
          <a:stretch/>
        </p:blipFill>
        <p:spPr>
          <a:xfrm>
            <a:off x="6083786" y="-168316"/>
            <a:ext cx="6261330" cy="3932313"/>
          </a:xfrm>
          <a:prstGeom prst="rect">
            <a:avLst/>
          </a:prstGeom>
          <a:effectLst>
            <a:softEdge rad="533400"/>
          </a:effectLst>
        </p:spPr>
      </p:pic>
      <p:pic>
        <p:nvPicPr>
          <p:cNvPr id="18" name="Content Placeholder 17" descr="A yellow ball&#10;&#10;Description automatically generated">
            <a:extLst>
              <a:ext uri="{FF2B5EF4-FFF2-40B4-BE49-F238E27FC236}">
                <a16:creationId xmlns:a16="http://schemas.microsoft.com/office/drawing/2014/main" id="{4B9BB022-6109-4010-87BA-CA978B6B5B5D}"/>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186" b="-2"/>
          <a:stretch/>
        </p:blipFill>
        <p:spPr>
          <a:xfrm>
            <a:off x="6146051" y="2487166"/>
            <a:ext cx="6263640" cy="4215384"/>
          </a:xfrm>
          <a:prstGeom prst="rect">
            <a:avLst/>
          </a:prstGeom>
          <a:effectLst>
            <a:softEdge rad="533400"/>
          </a:effectLst>
        </p:spPr>
      </p:pic>
      <p:pic>
        <p:nvPicPr>
          <p:cNvPr id="28" name="Picture 27">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AA2590-3DCC-440E-86A7-DA2F76B32C7A}"/>
              </a:ext>
            </a:extLst>
          </p:cNvPr>
          <p:cNvSpPr>
            <a:spLocks noGrp="1"/>
          </p:cNvSpPr>
          <p:nvPr>
            <p:ph type="title"/>
          </p:nvPr>
        </p:nvSpPr>
        <p:spPr>
          <a:xfrm>
            <a:off x="704637" y="313041"/>
            <a:ext cx="4803636" cy="913593"/>
          </a:xfrm>
        </p:spPr>
        <p:txBody>
          <a:bodyPr vert="horz" lIns="91440" tIns="45720" rIns="91440" bIns="45720" rtlCol="0" anchor="ctr">
            <a:normAutofit/>
          </a:bodyPr>
          <a:lstStyle/>
          <a:p>
            <a:r>
              <a:rPr lang="en-US" sz="2800" kern="1200" dirty="0">
                <a:solidFill>
                  <a:srgbClr val="000000"/>
                </a:solidFill>
                <a:latin typeface="+mj-lt"/>
                <a:ea typeface="+mj-ea"/>
                <a:cs typeface="+mj-cs"/>
              </a:rPr>
              <a:t>Junior Tennis Program – </a:t>
            </a:r>
            <a:br>
              <a:rPr lang="en-US" sz="2800" kern="1200" dirty="0">
                <a:solidFill>
                  <a:srgbClr val="000000"/>
                </a:solidFill>
                <a:latin typeface="+mj-lt"/>
                <a:ea typeface="+mj-ea"/>
                <a:cs typeface="+mj-cs"/>
              </a:rPr>
            </a:br>
            <a:r>
              <a:rPr lang="en-US" sz="2000" kern="1200" dirty="0">
                <a:solidFill>
                  <a:srgbClr val="000000"/>
                </a:solidFill>
                <a:latin typeface="+mj-lt"/>
                <a:ea typeface="+mj-ea"/>
                <a:cs typeface="+mj-cs"/>
              </a:rPr>
              <a:t>What to Bring</a:t>
            </a:r>
            <a:endParaRPr lang="en-US" sz="2800" kern="1200" dirty="0">
              <a:solidFill>
                <a:srgbClr val="000000"/>
              </a:solidFill>
              <a:latin typeface="+mj-lt"/>
              <a:ea typeface="+mj-ea"/>
              <a:cs typeface="+mj-cs"/>
            </a:endParaRPr>
          </a:p>
        </p:txBody>
      </p:sp>
      <p:sp>
        <p:nvSpPr>
          <p:cNvPr id="5" name="Text Placeholder 3">
            <a:extLst>
              <a:ext uri="{FF2B5EF4-FFF2-40B4-BE49-F238E27FC236}">
                <a16:creationId xmlns:a16="http://schemas.microsoft.com/office/drawing/2014/main" id="{9787F507-33B9-4F8A-8DB4-7A17CA1FA982}"/>
              </a:ext>
            </a:extLst>
          </p:cNvPr>
          <p:cNvSpPr txBox="1">
            <a:spLocks/>
          </p:cNvSpPr>
          <p:nvPr/>
        </p:nvSpPr>
        <p:spPr>
          <a:xfrm>
            <a:off x="557561" y="1226634"/>
            <a:ext cx="5832088" cy="483292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solidFill>
                  <a:srgbClr val="000000"/>
                </a:solidFill>
              </a:rPr>
              <a:t>What to bring:</a:t>
            </a:r>
          </a:p>
          <a:p>
            <a:pPr marL="285750" indent="-228600">
              <a:buFont typeface="Arial" panose="020B0604020202020204" pitchFamily="34" charset="0"/>
              <a:buChar char="•"/>
            </a:pPr>
            <a:r>
              <a:rPr lang="en-US" dirty="0">
                <a:solidFill>
                  <a:srgbClr val="000000"/>
                </a:solidFill>
              </a:rPr>
              <a:t>Water bottle (enough water for the entire class) – there is no water provided on the courts</a:t>
            </a:r>
          </a:p>
          <a:p>
            <a:pPr marL="285750" indent="-228600">
              <a:buFont typeface="Arial" panose="020B0604020202020204" pitchFamily="34" charset="0"/>
              <a:buChar char="•"/>
            </a:pPr>
            <a:r>
              <a:rPr lang="en-US" dirty="0">
                <a:solidFill>
                  <a:srgbClr val="000000"/>
                </a:solidFill>
              </a:rPr>
              <a:t>Tennis racquet – we do not have demo racquets on site</a:t>
            </a:r>
          </a:p>
          <a:p>
            <a:pPr marL="285750" indent="-228600">
              <a:buFont typeface="Arial" panose="020B0604020202020204" pitchFamily="34" charset="0"/>
              <a:buChar char="•"/>
            </a:pPr>
            <a:r>
              <a:rPr lang="en-US" dirty="0">
                <a:solidFill>
                  <a:srgbClr val="000000"/>
                </a:solidFill>
              </a:rPr>
              <a:t>Hat/Visor, Sunglasses (Levels 2-5)</a:t>
            </a:r>
          </a:p>
          <a:p>
            <a:pPr marL="285750" indent="-228600">
              <a:buFont typeface="Arial" panose="020B0604020202020204" pitchFamily="34" charset="0"/>
              <a:buChar char="•"/>
            </a:pPr>
            <a:endParaRPr lang="en-US" dirty="0">
              <a:solidFill>
                <a:srgbClr val="000000"/>
              </a:solidFill>
            </a:endParaRPr>
          </a:p>
          <a:p>
            <a:r>
              <a:rPr lang="en-US" dirty="0">
                <a:solidFill>
                  <a:srgbClr val="000000"/>
                </a:solidFill>
              </a:rPr>
              <a:t>Optional, but recommended items for Levels 2-5 ONLY:</a:t>
            </a:r>
          </a:p>
          <a:p>
            <a:pPr marL="285750" indent="-228600">
              <a:buFont typeface="Arial" panose="020B0604020202020204" pitchFamily="34" charset="0"/>
              <a:buChar char="•"/>
            </a:pPr>
            <a:r>
              <a:rPr lang="en-US" dirty="0">
                <a:solidFill>
                  <a:srgbClr val="000000"/>
                </a:solidFill>
              </a:rPr>
              <a:t>Sunscreen for reapplication </a:t>
            </a:r>
          </a:p>
          <a:p>
            <a:pPr marL="285750" indent="-228600">
              <a:buFont typeface="Arial" panose="020B0604020202020204" pitchFamily="34" charset="0"/>
              <a:buChar char="•"/>
            </a:pPr>
            <a:r>
              <a:rPr lang="en-US" dirty="0">
                <a:solidFill>
                  <a:srgbClr val="000000"/>
                </a:solidFill>
              </a:rPr>
              <a:t>Bag WITH hook</a:t>
            </a:r>
          </a:p>
          <a:p>
            <a:pPr marL="742950" lvl="1" indent="-228600">
              <a:buFont typeface="Arial" panose="020B0604020202020204" pitchFamily="34" charset="0"/>
              <a:buChar char="•"/>
            </a:pPr>
            <a:r>
              <a:rPr lang="en-US" sz="1600" dirty="0">
                <a:solidFill>
                  <a:srgbClr val="000000"/>
                </a:solidFill>
              </a:rPr>
              <a:t>A carabiner hook is GREAT! It will allow you to hang your bag on the fence OFF the ground and help us be sure your items are adequately distanced from others.</a:t>
            </a:r>
          </a:p>
        </p:txBody>
      </p:sp>
    </p:spTree>
    <p:extLst>
      <p:ext uri="{BB962C8B-B14F-4D97-AF65-F5344CB8AC3E}">
        <p14:creationId xmlns:p14="http://schemas.microsoft.com/office/powerpoint/2010/main" val="2204423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Cost of Your Child Playing Competitive Tennis | ACTIVEkids">
            <a:extLst>
              <a:ext uri="{FF2B5EF4-FFF2-40B4-BE49-F238E27FC236}">
                <a16:creationId xmlns:a16="http://schemas.microsoft.com/office/drawing/2014/main" id="{81B48F0E-5A3D-43C9-B09E-3F2CAF521C75}"/>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8163"/>
          <a:stretch/>
        </p:blipFill>
        <p:spPr bwMode="auto">
          <a:xfrm>
            <a:off x="20" y="-14112"/>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06C680-EBC9-4312-BC24-D94F7161F5DB}"/>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Junior Tennis Program – </a:t>
            </a:r>
            <a:br>
              <a:rPr lang="en-US" dirty="0">
                <a:solidFill>
                  <a:srgbClr val="FFFFFF"/>
                </a:solidFill>
              </a:rPr>
            </a:br>
            <a:r>
              <a:rPr lang="en-US" sz="2800" dirty="0">
                <a:solidFill>
                  <a:srgbClr val="FFFFFF"/>
                </a:solidFill>
              </a:rPr>
              <a:t>Level 1 Court Expectations (Indoor Courts)</a:t>
            </a:r>
            <a:endParaRPr lang="en-US" dirty="0">
              <a:solidFill>
                <a:srgbClr val="FFFFFF"/>
              </a:solidFill>
            </a:endParaRPr>
          </a:p>
        </p:txBody>
      </p:sp>
      <p:sp>
        <p:nvSpPr>
          <p:cNvPr id="10" name="Content Placeholder 9">
            <a:extLst>
              <a:ext uri="{FF2B5EF4-FFF2-40B4-BE49-F238E27FC236}">
                <a16:creationId xmlns:a16="http://schemas.microsoft.com/office/drawing/2014/main" id="{C8727C64-C56B-4E46-BCE9-D738C3EA7A9F}"/>
              </a:ext>
            </a:extLst>
          </p:cNvPr>
          <p:cNvSpPr>
            <a:spLocks noGrp="1"/>
          </p:cNvSpPr>
          <p:nvPr>
            <p:ph idx="1"/>
          </p:nvPr>
        </p:nvSpPr>
        <p:spPr>
          <a:xfrm>
            <a:off x="838201" y="1680672"/>
            <a:ext cx="5257800" cy="4962724"/>
          </a:xfrm>
        </p:spPr>
        <p:txBody>
          <a:bodyPr>
            <a:normAutofit/>
          </a:bodyPr>
          <a:lstStyle/>
          <a:p>
            <a:r>
              <a:rPr lang="en-US" sz="1800" dirty="0">
                <a:solidFill>
                  <a:srgbClr val="FFFFFF"/>
                </a:solidFill>
              </a:rPr>
              <a:t>Masks required on all indoor play during our junior tennis program.</a:t>
            </a:r>
          </a:p>
          <a:p>
            <a:r>
              <a:rPr lang="en-US" sz="1800" dirty="0">
                <a:solidFill>
                  <a:srgbClr val="FFFFFF"/>
                </a:solidFill>
              </a:rPr>
              <a:t>If you are feeling sick, you MUST stay home. Pros will start each week with clear expectations for each court of play and each day with safety reminders</a:t>
            </a:r>
          </a:p>
          <a:p>
            <a:r>
              <a:rPr lang="en-US" sz="1800" dirty="0">
                <a:solidFill>
                  <a:srgbClr val="FFFFFF"/>
                </a:solidFill>
              </a:rPr>
              <a:t>Students will be given ONE warning before parents are contacted and they are removed from the class.</a:t>
            </a:r>
          </a:p>
          <a:p>
            <a:r>
              <a:rPr lang="en-US" sz="1800" dirty="0">
                <a:solidFill>
                  <a:srgbClr val="FFFFFF"/>
                </a:solidFill>
              </a:rPr>
              <a:t>Edgebrook staff will put together similar skills, as possible, on the same court. </a:t>
            </a:r>
          </a:p>
          <a:p>
            <a:r>
              <a:rPr lang="en-US" sz="1800" dirty="0">
                <a:solidFill>
                  <a:srgbClr val="FFFFFF"/>
                </a:solidFill>
              </a:rPr>
              <a:t>Personalities and friendships will also play into groupings to increase enjoyment for those kids who want to be together.</a:t>
            </a:r>
          </a:p>
          <a:p>
            <a:pPr marL="0" indent="0">
              <a:buNone/>
            </a:pPr>
            <a:endParaRPr lang="en-US" sz="1100" dirty="0">
              <a:solidFill>
                <a:srgbClr val="FFFFFF"/>
              </a:solidFill>
            </a:endParaRPr>
          </a:p>
        </p:txBody>
      </p:sp>
      <p:sp>
        <p:nvSpPr>
          <p:cNvPr id="3" name="TextBox 2">
            <a:extLst>
              <a:ext uri="{FF2B5EF4-FFF2-40B4-BE49-F238E27FC236}">
                <a16:creationId xmlns:a16="http://schemas.microsoft.com/office/drawing/2014/main" id="{15ADC113-C450-4167-973C-C31A63D5F59B}"/>
              </a:ext>
            </a:extLst>
          </p:cNvPr>
          <p:cNvSpPr txBox="1"/>
          <p:nvPr/>
        </p:nvSpPr>
        <p:spPr>
          <a:xfrm>
            <a:off x="5958680" y="1680671"/>
            <a:ext cx="5555476" cy="3357586"/>
          </a:xfrm>
          <a:prstGeom prst="rect">
            <a:avLst/>
          </a:prstGeom>
          <a:noFill/>
        </p:spPr>
        <p:txBody>
          <a:bodyPr wrap="square" rtlCol="0">
            <a:spAutoFit/>
          </a:bodyPr>
          <a:lstStyle/>
          <a:p>
            <a:pPr marL="685800" indent="-228600">
              <a:lnSpc>
                <a:spcPct val="90000"/>
              </a:lnSpc>
              <a:spcBef>
                <a:spcPts val="500"/>
              </a:spcBef>
              <a:buFont typeface="Arial" panose="020B0604020202020204" pitchFamily="34" charset="0"/>
              <a:buChar char="•"/>
            </a:pPr>
            <a:r>
              <a:rPr lang="en-US" dirty="0">
                <a:solidFill>
                  <a:srgbClr val="FFFFFF"/>
                </a:solidFill>
              </a:rPr>
              <a:t>Because our instructors have tight teaching schedules, between classes, please do not talk or chat with them. If you have anything you would like to discuss, please email the front desk at </a:t>
            </a:r>
            <a:r>
              <a:rPr lang="en-US" dirty="0">
                <a:solidFill>
                  <a:srgbClr val="FFFFFF"/>
                </a:solidFill>
                <a:hlinkClick r:id="rId3">
                  <a:extLst>
                    <a:ext uri="{A12FA001-AC4F-418D-AE19-62706E023703}">
                      <ahyp:hlinkClr xmlns:ahyp="http://schemas.microsoft.com/office/drawing/2018/hyperlinkcolor" val="tx"/>
                    </a:ext>
                  </a:extLst>
                </a:hlinkClick>
              </a:rPr>
              <a:t>frontdesk@edgebrookclub.org</a:t>
            </a:r>
            <a:r>
              <a:rPr lang="en-US" dirty="0">
                <a:solidFill>
                  <a:srgbClr val="FFFFFF"/>
                </a:solidFill>
              </a:rPr>
              <a:t> and we will direct the email to the appropriate instructor. </a:t>
            </a:r>
          </a:p>
          <a:p>
            <a:pPr marL="685800" indent="-228600">
              <a:lnSpc>
                <a:spcPct val="90000"/>
              </a:lnSpc>
              <a:spcBef>
                <a:spcPts val="500"/>
              </a:spcBef>
              <a:buFont typeface="Arial" panose="020B0604020202020204" pitchFamily="34" charset="0"/>
              <a:buChar char="•"/>
            </a:pPr>
            <a:r>
              <a:rPr lang="en-US" dirty="0">
                <a:solidFill>
                  <a:srgbClr val="FFFFFF"/>
                </a:solidFill>
              </a:rPr>
              <a:t>If your child does not take instruction well and cannot adhere to guidelines while participating in programming at Edgebrook, they will be removed from the programming at your expense. Please, talk with your child about how they can best enjoy their class experience.</a:t>
            </a:r>
          </a:p>
          <a:p>
            <a:pPr marL="685800" indent="-228600">
              <a:lnSpc>
                <a:spcPct val="90000"/>
              </a:lnSpc>
              <a:spcBef>
                <a:spcPts val="500"/>
              </a:spcBef>
              <a:buFont typeface="Arial" panose="020B0604020202020204" pitchFamily="34" charset="0"/>
              <a:buChar char="•"/>
            </a:pPr>
            <a:endParaRPr lang="en-US" sz="1050" dirty="0"/>
          </a:p>
        </p:txBody>
      </p:sp>
      <p:sp>
        <p:nvSpPr>
          <p:cNvPr id="8" name="Star: 5 Points 7">
            <a:extLst>
              <a:ext uri="{FF2B5EF4-FFF2-40B4-BE49-F238E27FC236}">
                <a16:creationId xmlns:a16="http://schemas.microsoft.com/office/drawing/2014/main" id="{3858CC95-0B2B-442F-8D05-88BCEC38719E}"/>
              </a:ext>
            </a:extLst>
          </p:cNvPr>
          <p:cNvSpPr/>
          <p:nvPr/>
        </p:nvSpPr>
        <p:spPr>
          <a:xfrm>
            <a:off x="290267" y="6176963"/>
            <a:ext cx="452399" cy="43622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75423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close up of a sign&#10;&#10;Description automatically generated">
            <a:extLst>
              <a:ext uri="{FF2B5EF4-FFF2-40B4-BE49-F238E27FC236}">
                <a16:creationId xmlns:a16="http://schemas.microsoft.com/office/drawing/2014/main" id="{AF81A8C5-B8D7-465D-BD07-479B25285147}"/>
              </a:ext>
            </a:extLst>
          </p:cNvPr>
          <p:cNvPicPr>
            <a:picLocks noGrp="1" noChangeAspect="1"/>
          </p:cNvPicPr>
          <p:nvPr>
            <p:ph sz="quarter" idx="429496729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9074" b="6820"/>
          <a:stretch/>
        </p:blipFill>
        <p:spPr>
          <a:xfrm>
            <a:off x="20" y="11"/>
            <a:ext cx="12191980" cy="297793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A932AADB-0C47-4F00-B22C-63A85473DAF5}"/>
              </a:ext>
            </a:extLst>
          </p:cNvPr>
          <p:cNvSpPr>
            <a:spLocks noGrp="1"/>
          </p:cNvSpPr>
          <p:nvPr>
            <p:ph idx="1"/>
          </p:nvPr>
        </p:nvSpPr>
        <p:spPr>
          <a:xfrm>
            <a:off x="1371601" y="3112165"/>
            <a:ext cx="4927370" cy="3610067"/>
          </a:xfrm>
        </p:spPr>
        <p:txBody>
          <a:bodyPr anchor="ctr">
            <a:normAutofit/>
          </a:bodyPr>
          <a:lstStyle/>
          <a:p>
            <a:r>
              <a:rPr lang="en-US" sz="1800" dirty="0"/>
              <a:t>All office spaces remain staff only </a:t>
            </a:r>
          </a:p>
          <a:p>
            <a:r>
              <a:rPr lang="en-US" sz="1800" dirty="0"/>
              <a:t>Conference Room</a:t>
            </a:r>
          </a:p>
          <a:p>
            <a:r>
              <a:rPr lang="en-US" sz="1800" dirty="0"/>
              <a:t>Cabana</a:t>
            </a:r>
          </a:p>
          <a:p>
            <a:pPr marL="0" indent="0">
              <a:buNone/>
            </a:pPr>
            <a:endParaRPr lang="en-US" sz="1800" dirty="0"/>
          </a:p>
        </p:txBody>
      </p:sp>
      <p:sp>
        <p:nvSpPr>
          <p:cNvPr id="23" name="Content Placeholder 4">
            <a:extLst>
              <a:ext uri="{FF2B5EF4-FFF2-40B4-BE49-F238E27FC236}">
                <a16:creationId xmlns:a16="http://schemas.microsoft.com/office/drawing/2014/main" id="{49F11BF2-EB54-43C7-AABA-AD9BE1EB39F2}"/>
              </a:ext>
            </a:extLst>
          </p:cNvPr>
          <p:cNvSpPr txBox="1">
            <a:spLocks/>
          </p:cNvSpPr>
          <p:nvPr/>
        </p:nvSpPr>
        <p:spPr>
          <a:xfrm>
            <a:off x="6298970" y="3909102"/>
            <a:ext cx="4748758" cy="256698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6" name="Content Placeholder 4">
            <a:extLst>
              <a:ext uri="{FF2B5EF4-FFF2-40B4-BE49-F238E27FC236}">
                <a16:creationId xmlns:a16="http://schemas.microsoft.com/office/drawing/2014/main" id="{7E05B748-1261-49AD-8A71-CC787EA298A9}"/>
              </a:ext>
            </a:extLst>
          </p:cNvPr>
          <p:cNvSpPr txBox="1">
            <a:spLocks/>
          </p:cNvSpPr>
          <p:nvPr/>
        </p:nvSpPr>
        <p:spPr>
          <a:xfrm>
            <a:off x="6231543" y="3897682"/>
            <a:ext cx="4748758" cy="113516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While we typically love treats and snacks from our members, we ask that you refrain from bringing those items in until further notice.</a:t>
            </a:r>
          </a:p>
        </p:txBody>
      </p:sp>
    </p:spTree>
    <p:extLst>
      <p:ext uri="{BB962C8B-B14F-4D97-AF65-F5344CB8AC3E}">
        <p14:creationId xmlns:p14="http://schemas.microsoft.com/office/powerpoint/2010/main" val="17690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49D9FF-5D85-4398-AA97-027032B886B2}"/>
              </a:ext>
            </a:extLst>
          </p:cNvPr>
          <p:cNvSpPr>
            <a:spLocks noGrp="1"/>
          </p:cNvSpPr>
          <p:nvPr>
            <p:ph type="title"/>
          </p:nvPr>
        </p:nvSpPr>
        <p:spPr>
          <a:xfrm>
            <a:off x="280200" y="270700"/>
            <a:ext cx="7509134" cy="1043409"/>
          </a:xfrm>
        </p:spPr>
        <p:txBody>
          <a:bodyPr vert="horz" lIns="91440" tIns="45720" rIns="91440" bIns="45720" rtlCol="0" anchor="ctr">
            <a:normAutofit fontScale="90000"/>
          </a:bodyPr>
          <a:lstStyle/>
          <a:p>
            <a:r>
              <a:rPr lang="en-US" sz="3600" b="1" kern="1200" dirty="0">
                <a:latin typeface="+mj-lt"/>
                <a:ea typeface="+mj-ea"/>
                <a:cs typeface="+mj-cs"/>
              </a:rPr>
              <a:t>Additional EB Staff Measures for your safety</a:t>
            </a:r>
          </a:p>
        </p:txBody>
      </p:sp>
      <p:sp>
        <p:nvSpPr>
          <p:cNvPr id="3" name="Content Placeholder 2">
            <a:extLst>
              <a:ext uri="{FF2B5EF4-FFF2-40B4-BE49-F238E27FC236}">
                <a16:creationId xmlns:a16="http://schemas.microsoft.com/office/drawing/2014/main" id="{73A0861B-F883-4452-83CB-76078B0E2038}"/>
              </a:ext>
            </a:extLst>
          </p:cNvPr>
          <p:cNvSpPr>
            <a:spLocks noGrp="1"/>
          </p:cNvSpPr>
          <p:nvPr>
            <p:ph sz="half" idx="1"/>
          </p:nvPr>
        </p:nvSpPr>
        <p:spPr>
          <a:xfrm>
            <a:off x="513347" y="1203061"/>
            <a:ext cx="4712834" cy="4451877"/>
          </a:xfrm>
        </p:spPr>
        <p:txBody>
          <a:bodyPr vert="horz" lIns="91440" tIns="45720" rIns="91440" bIns="45720" rtlCol="0" anchor="t">
            <a:normAutofit/>
          </a:bodyPr>
          <a:lstStyle/>
          <a:p>
            <a:r>
              <a:rPr lang="en-US" sz="1600" dirty="0"/>
              <a:t>Temperature/health checks upon arrival of all staff</a:t>
            </a:r>
          </a:p>
          <a:p>
            <a:r>
              <a:rPr lang="en-US" sz="1600" dirty="0"/>
              <a:t>Covid-19 safety training for the staff </a:t>
            </a:r>
          </a:p>
          <a:p>
            <a:r>
              <a:rPr lang="en-US" sz="1600" dirty="0"/>
              <a:t>Frequent hand washing and limited time in the building for staff</a:t>
            </a:r>
          </a:p>
          <a:p>
            <a:r>
              <a:rPr lang="en-US" sz="1600" dirty="0"/>
              <a:t>Fully vaccinated staff have the option to not wear a mask upon entry, exit or while moving about the property.</a:t>
            </a:r>
          </a:p>
          <a:p>
            <a:r>
              <a:rPr lang="en-US" sz="1600" dirty="0"/>
              <a:t>PPE provided for all staff</a:t>
            </a:r>
          </a:p>
          <a:p>
            <a:r>
              <a:rPr lang="en-US" sz="1600" dirty="0"/>
              <a:t>Sneeze guard at check-in areas</a:t>
            </a:r>
          </a:p>
          <a:p>
            <a:r>
              <a:rPr lang="en-US" sz="1600" dirty="0"/>
              <a:t>Access to increased supplies as needed to eliminate contamination points for staff</a:t>
            </a:r>
          </a:p>
          <a:p>
            <a:r>
              <a:rPr lang="en-US" sz="1600" dirty="0"/>
              <a:t>High traffic touchpoints to be sanitized throughout the day</a:t>
            </a:r>
          </a:p>
        </p:txBody>
      </p:sp>
      <p:pic>
        <p:nvPicPr>
          <p:cNvPr id="6" name="Content Placeholder 5" descr="A drawing of a cartoon character&#10;&#10;Description automatically generated">
            <a:extLst>
              <a:ext uri="{FF2B5EF4-FFF2-40B4-BE49-F238E27FC236}">
                <a16:creationId xmlns:a16="http://schemas.microsoft.com/office/drawing/2014/main" id="{7C143BA5-DDA4-4233-86C3-14FAFA2BB938}"/>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38101" y="1835959"/>
            <a:ext cx="5510771" cy="2903991"/>
          </a:xfrm>
          <a:prstGeom prst="rect">
            <a:avLst/>
          </a:prstGeom>
        </p:spPr>
      </p:pic>
    </p:spTree>
    <p:extLst>
      <p:ext uri="{BB962C8B-B14F-4D97-AF65-F5344CB8AC3E}">
        <p14:creationId xmlns:p14="http://schemas.microsoft.com/office/powerpoint/2010/main" val="401312569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6FA739-328C-466A-BA81-264CBBC2FE1F}"/>
              </a:ext>
            </a:extLst>
          </p:cNvPr>
          <p:cNvSpPr>
            <a:spLocks noGrp="1"/>
          </p:cNvSpPr>
          <p:nvPr>
            <p:ph type="title"/>
          </p:nvPr>
        </p:nvSpPr>
        <p:spPr>
          <a:xfrm>
            <a:off x="838200" y="668377"/>
            <a:ext cx="10515600" cy="1325563"/>
          </a:xfrm>
        </p:spPr>
        <p:txBody>
          <a:bodyPr>
            <a:normAutofit/>
          </a:bodyPr>
          <a:lstStyle/>
          <a:p>
            <a:r>
              <a:rPr lang="en-US" dirty="0"/>
              <a:t>Who to contact?</a:t>
            </a:r>
            <a:br>
              <a:rPr lang="en-US" dirty="0"/>
            </a:br>
            <a:r>
              <a:rPr lang="en-US" sz="2000" dirty="0"/>
              <a:t>Because we have staff working both in person and remote, we suggest that you reach out via email whenever possible!</a:t>
            </a:r>
            <a:endParaRPr lang="en-US" dirty="0"/>
          </a:p>
        </p:txBody>
      </p:sp>
      <p:sp>
        <p:nvSpPr>
          <p:cNvPr id="3" name="Content Placeholder 2">
            <a:extLst>
              <a:ext uri="{FF2B5EF4-FFF2-40B4-BE49-F238E27FC236}">
                <a16:creationId xmlns:a16="http://schemas.microsoft.com/office/drawing/2014/main" id="{B023BB74-D45F-4D42-8ABE-BACBA7B1EAE5}"/>
              </a:ext>
            </a:extLst>
          </p:cNvPr>
          <p:cNvSpPr>
            <a:spLocks noGrp="1"/>
          </p:cNvSpPr>
          <p:nvPr>
            <p:ph sz="half" idx="1"/>
          </p:nvPr>
        </p:nvSpPr>
        <p:spPr>
          <a:xfrm>
            <a:off x="838200" y="2177456"/>
            <a:ext cx="5097780" cy="3795748"/>
          </a:xfrm>
        </p:spPr>
        <p:txBody>
          <a:bodyPr>
            <a:normAutofit/>
          </a:bodyPr>
          <a:lstStyle/>
          <a:p>
            <a:r>
              <a:rPr lang="en-US" sz="2000" dirty="0"/>
              <a:t>Swim Team</a:t>
            </a:r>
          </a:p>
          <a:p>
            <a:pPr lvl="1"/>
            <a:r>
              <a:rPr lang="en-US" sz="2000" dirty="0">
                <a:hlinkClick r:id="rId2"/>
              </a:rPr>
              <a:t>swimteam@edgebrookclub.org</a:t>
            </a:r>
            <a:endParaRPr lang="en-US" sz="2000" dirty="0"/>
          </a:p>
          <a:p>
            <a:r>
              <a:rPr lang="en-US" sz="2000" dirty="0"/>
              <a:t>Group Swim Lessons Registration</a:t>
            </a:r>
          </a:p>
          <a:p>
            <a:pPr lvl="1"/>
            <a:r>
              <a:rPr lang="en-US" sz="2000" dirty="0">
                <a:hlinkClick r:id="rId3"/>
              </a:rPr>
              <a:t>Stefanie@edgebrookclub.org</a:t>
            </a:r>
            <a:endParaRPr lang="en-US" sz="2000" dirty="0"/>
          </a:p>
          <a:p>
            <a:r>
              <a:rPr lang="en-US" sz="2000" dirty="0"/>
              <a:t>Reservations</a:t>
            </a:r>
          </a:p>
          <a:p>
            <a:pPr lvl="1"/>
            <a:r>
              <a:rPr lang="en-US" sz="2000" dirty="0">
                <a:hlinkClick r:id="rId4"/>
              </a:rPr>
              <a:t>frontdesk@edgebrookclub.org</a:t>
            </a:r>
            <a:endParaRPr lang="en-US" sz="2000" dirty="0"/>
          </a:p>
          <a:p>
            <a:r>
              <a:rPr lang="en-US" sz="2000" dirty="0"/>
              <a:t>Tennis Lessons</a:t>
            </a:r>
          </a:p>
          <a:p>
            <a:pPr lvl="1"/>
            <a:r>
              <a:rPr lang="en-US" sz="2000" dirty="0">
                <a:hlinkClick r:id="rId5"/>
              </a:rPr>
              <a:t>alex@edgebrookclub.org</a:t>
            </a:r>
            <a:endParaRPr lang="en-US" sz="2000" dirty="0"/>
          </a:p>
          <a:p>
            <a:pPr lvl="1"/>
            <a:r>
              <a:rPr lang="en-US" sz="2000" dirty="0">
                <a:hlinkClick r:id="rId6"/>
              </a:rPr>
              <a:t>jaimie@edgebrookclub.org</a:t>
            </a:r>
            <a:r>
              <a:rPr lang="en-US" sz="2000" dirty="0"/>
              <a:t> </a:t>
            </a:r>
          </a:p>
          <a:p>
            <a:pPr lvl="1"/>
            <a:r>
              <a:rPr lang="en-US" sz="2000" dirty="0">
                <a:hlinkClick r:id="rId7"/>
              </a:rPr>
              <a:t>sean@edgebrookclub.org</a:t>
            </a:r>
            <a:endParaRPr lang="en-US" sz="2000" dirty="0"/>
          </a:p>
          <a:p>
            <a:pPr lvl="1"/>
            <a:endParaRPr lang="en-US" sz="2000" dirty="0"/>
          </a:p>
        </p:txBody>
      </p:sp>
      <p:sp>
        <p:nvSpPr>
          <p:cNvPr id="4" name="Content Placeholder 3">
            <a:extLst>
              <a:ext uri="{FF2B5EF4-FFF2-40B4-BE49-F238E27FC236}">
                <a16:creationId xmlns:a16="http://schemas.microsoft.com/office/drawing/2014/main" id="{DF2EE67B-BA0A-418A-A90E-8B8D1FC9F830}"/>
              </a:ext>
            </a:extLst>
          </p:cNvPr>
          <p:cNvSpPr>
            <a:spLocks noGrp="1"/>
          </p:cNvSpPr>
          <p:nvPr>
            <p:ph sz="half" idx="2"/>
          </p:nvPr>
        </p:nvSpPr>
        <p:spPr>
          <a:xfrm>
            <a:off x="6256020" y="2177456"/>
            <a:ext cx="5097780" cy="3795748"/>
          </a:xfrm>
        </p:spPr>
        <p:txBody>
          <a:bodyPr>
            <a:normAutofit/>
          </a:bodyPr>
          <a:lstStyle/>
          <a:p>
            <a:r>
              <a:rPr lang="en-US" sz="2200" dirty="0"/>
              <a:t>Junior Tennis Registration</a:t>
            </a:r>
          </a:p>
          <a:p>
            <a:pPr lvl="1"/>
            <a:r>
              <a:rPr lang="en-US" sz="2200" dirty="0">
                <a:hlinkClick r:id="rId8"/>
              </a:rPr>
              <a:t>ebaccounts@edgebrookclub.org</a:t>
            </a:r>
            <a:endParaRPr lang="en-US" sz="2200" dirty="0"/>
          </a:p>
          <a:p>
            <a:r>
              <a:rPr lang="en-US" sz="2200" dirty="0"/>
              <a:t>Billing/Payment Questions</a:t>
            </a:r>
          </a:p>
          <a:p>
            <a:pPr lvl="1"/>
            <a:r>
              <a:rPr lang="en-US" sz="2200" dirty="0">
                <a:hlinkClick r:id="rId8"/>
              </a:rPr>
              <a:t>ebaccounts@edgebrookclub.org</a:t>
            </a:r>
            <a:endParaRPr lang="en-US" sz="2200" dirty="0"/>
          </a:p>
          <a:p>
            <a:r>
              <a:rPr lang="en-US" sz="2200" dirty="0"/>
              <a:t>General Aquatics</a:t>
            </a:r>
          </a:p>
          <a:p>
            <a:pPr lvl="1"/>
            <a:r>
              <a:rPr lang="en-US" sz="2200" dirty="0">
                <a:hlinkClick r:id="rId9"/>
              </a:rPr>
              <a:t>aquatics@edgebrookclub.org</a:t>
            </a:r>
            <a:endParaRPr lang="en-US" sz="2200" dirty="0"/>
          </a:p>
          <a:p>
            <a:pPr marL="0" indent="0">
              <a:buNone/>
            </a:pPr>
            <a:br>
              <a:rPr lang="en-US" sz="2200" dirty="0"/>
            </a:br>
            <a:r>
              <a:rPr lang="en-US" sz="2200" dirty="0"/>
              <a:t>When in doubt – email </a:t>
            </a:r>
            <a:r>
              <a:rPr lang="en-US" sz="2200" dirty="0">
                <a:hlinkClick r:id="rId4"/>
              </a:rPr>
              <a:t>frontdesk@edgebrookclub.org</a:t>
            </a:r>
            <a:r>
              <a:rPr lang="en-US" sz="2200" dirty="0"/>
              <a:t> and we will direct you to the right person!</a:t>
            </a:r>
          </a:p>
        </p:txBody>
      </p:sp>
    </p:spTree>
    <p:extLst>
      <p:ext uri="{BB962C8B-B14F-4D97-AF65-F5344CB8AC3E}">
        <p14:creationId xmlns:p14="http://schemas.microsoft.com/office/powerpoint/2010/main" val="831953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575F-41CE-44E2-B105-F68C3968DDD1}"/>
              </a:ext>
            </a:extLst>
          </p:cNvPr>
          <p:cNvSpPr>
            <a:spLocks noGrp="1"/>
          </p:cNvSpPr>
          <p:nvPr>
            <p:ph type="title"/>
          </p:nvPr>
        </p:nvSpPr>
        <p:spPr>
          <a:xfrm>
            <a:off x="5204859" y="309065"/>
            <a:ext cx="6262891" cy="1325563"/>
          </a:xfrm>
        </p:spPr>
        <p:txBody>
          <a:bodyPr>
            <a:normAutofit fontScale="90000"/>
          </a:bodyPr>
          <a:lstStyle/>
          <a:p>
            <a:pPr algn="ctr"/>
            <a:r>
              <a:rPr lang="en-US" sz="4000" dirty="0"/>
              <a:t>FOOD TRUCK ALERT!!</a:t>
            </a:r>
            <a:br>
              <a:rPr lang="en-US" dirty="0"/>
            </a:br>
            <a:r>
              <a:rPr lang="en-US" b="1" dirty="0">
                <a:solidFill>
                  <a:schemeClr val="accent4">
                    <a:lumMod val="75000"/>
                  </a:schemeClr>
                </a:solidFill>
              </a:rPr>
              <a:t>Jessica’s Unique Bite Burgers</a:t>
            </a:r>
          </a:p>
        </p:txBody>
      </p:sp>
      <p:sp>
        <p:nvSpPr>
          <p:cNvPr id="3" name="Text Placeholder 2">
            <a:extLst>
              <a:ext uri="{FF2B5EF4-FFF2-40B4-BE49-F238E27FC236}">
                <a16:creationId xmlns:a16="http://schemas.microsoft.com/office/drawing/2014/main" id="{79DAF478-987A-4CD7-A3FD-EC3DD51CF8B1}"/>
              </a:ext>
            </a:extLst>
          </p:cNvPr>
          <p:cNvSpPr>
            <a:spLocks noGrp="1"/>
          </p:cNvSpPr>
          <p:nvPr>
            <p:ph type="body" idx="1"/>
          </p:nvPr>
        </p:nvSpPr>
        <p:spPr>
          <a:xfrm>
            <a:off x="6101083" y="1078608"/>
            <a:ext cx="4470442" cy="823912"/>
          </a:xfrm>
        </p:spPr>
        <p:txBody>
          <a:bodyPr/>
          <a:lstStyle/>
          <a:p>
            <a:r>
              <a:rPr lang="en-US" dirty="0"/>
              <a:t>Sunday, May 23</a:t>
            </a:r>
            <a:r>
              <a:rPr lang="en-US" baseline="30000" dirty="0"/>
              <a:t>rd</a:t>
            </a:r>
            <a:r>
              <a:rPr lang="en-US" dirty="0"/>
              <a:t> from Noon-3pm</a:t>
            </a:r>
          </a:p>
        </p:txBody>
      </p:sp>
      <p:pic>
        <p:nvPicPr>
          <p:cNvPr id="8" name="Content Placeholder 7" descr="Table&#10;&#10;Description automatically generated with medium confidence">
            <a:extLst>
              <a:ext uri="{FF2B5EF4-FFF2-40B4-BE49-F238E27FC236}">
                <a16:creationId xmlns:a16="http://schemas.microsoft.com/office/drawing/2014/main" id="{B2164968-EC00-4E7C-8CDB-A4FA4DEFA2B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2584" y="365125"/>
            <a:ext cx="4751478" cy="6226682"/>
          </a:xfrm>
        </p:spPr>
      </p:pic>
      <p:sp>
        <p:nvSpPr>
          <p:cNvPr id="5" name="Text Placeholder 4">
            <a:extLst>
              <a:ext uri="{FF2B5EF4-FFF2-40B4-BE49-F238E27FC236}">
                <a16:creationId xmlns:a16="http://schemas.microsoft.com/office/drawing/2014/main" id="{8815B577-BB44-4A55-A44D-5E8788B25C28}"/>
              </a:ext>
            </a:extLst>
          </p:cNvPr>
          <p:cNvSpPr>
            <a:spLocks noGrp="1"/>
          </p:cNvSpPr>
          <p:nvPr>
            <p:ph type="body" sz="quarter" idx="3"/>
          </p:nvPr>
        </p:nvSpPr>
        <p:spPr>
          <a:xfrm>
            <a:off x="5475728" y="5511500"/>
            <a:ext cx="6333688" cy="897622"/>
          </a:xfrm>
        </p:spPr>
        <p:txBody>
          <a:bodyPr/>
          <a:lstStyle/>
          <a:p>
            <a:pPr algn="ctr"/>
            <a:r>
              <a:rPr lang="en-US" dirty="0"/>
              <a:t>Open to all members – no pool or tennis reservation needed!</a:t>
            </a:r>
          </a:p>
        </p:txBody>
      </p:sp>
      <p:pic>
        <p:nvPicPr>
          <p:cNvPr id="10" name="Content Placeholder 9" descr="A cheeseburger on a plate&#10;&#10;Description automatically generated with medium confidence">
            <a:extLst>
              <a:ext uri="{FF2B5EF4-FFF2-40B4-BE49-F238E27FC236}">
                <a16:creationId xmlns:a16="http://schemas.microsoft.com/office/drawing/2014/main" id="{504DD9A8-D513-4F6C-BF48-F1E716A7DA9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16787" y="2129981"/>
            <a:ext cx="2372859" cy="3154057"/>
          </a:xfrm>
        </p:spPr>
      </p:pic>
      <p:pic>
        <p:nvPicPr>
          <p:cNvPr id="12" name="Picture 11" descr="A plate of french fries&#10;&#10;Description automatically generated with medium confidence">
            <a:extLst>
              <a:ext uri="{FF2B5EF4-FFF2-40B4-BE49-F238E27FC236}">
                <a16:creationId xmlns:a16="http://schemas.microsoft.com/office/drawing/2014/main" id="{92D801C6-1C43-4AEE-80F3-ABCD0B500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034" y="2404171"/>
            <a:ext cx="3072456" cy="2411835"/>
          </a:xfrm>
          <a:prstGeom prst="rect">
            <a:avLst/>
          </a:prstGeom>
        </p:spPr>
      </p:pic>
    </p:spTree>
    <p:extLst>
      <p:ext uri="{BB962C8B-B14F-4D97-AF65-F5344CB8AC3E}">
        <p14:creationId xmlns:p14="http://schemas.microsoft.com/office/powerpoint/2010/main" val="86547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ticky notes with question marks">
            <a:extLst>
              <a:ext uri="{FF2B5EF4-FFF2-40B4-BE49-F238E27FC236}">
                <a16:creationId xmlns:a16="http://schemas.microsoft.com/office/drawing/2014/main" id="{61DC98DE-84C6-4310-B06C-22967753DA38}"/>
              </a:ext>
            </a:extLst>
          </p:cNvPr>
          <p:cNvPicPr>
            <a:picLocks noChangeAspect="1"/>
          </p:cNvPicPr>
          <p:nvPr/>
        </p:nvPicPr>
        <p:blipFill rotWithShape="1">
          <a:blip r:embed="rId2">
            <a:extLst>
              <a:ext uri="{28A0092B-C50C-407E-A947-70E740481C1C}">
                <a14:useLocalDpi xmlns:a14="http://schemas.microsoft.com/office/drawing/2010/main" val="0"/>
              </a:ext>
            </a:extLst>
          </a:blip>
          <a:srcRect t="17028" r="9091" b="636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B9B38-3D7C-4073-9970-698D0C162C0A}"/>
              </a:ext>
            </a:extLst>
          </p:cNvPr>
          <p:cNvSpPr>
            <a:spLocks noGrp="1"/>
          </p:cNvSpPr>
          <p:nvPr>
            <p:ph type="title"/>
          </p:nvPr>
        </p:nvSpPr>
        <p:spPr>
          <a:xfrm>
            <a:off x="594804" y="640263"/>
            <a:ext cx="6619811" cy="1344975"/>
          </a:xfrm>
        </p:spPr>
        <p:txBody>
          <a:bodyPr>
            <a:normAutofit/>
          </a:bodyPr>
          <a:lstStyle/>
          <a:p>
            <a:r>
              <a:rPr lang="en-US" sz="4000" dirty="0"/>
              <a:t>General Screening</a:t>
            </a:r>
          </a:p>
        </p:txBody>
      </p:sp>
      <p:sp>
        <p:nvSpPr>
          <p:cNvPr id="3" name="Content Placeholder 2">
            <a:extLst>
              <a:ext uri="{FF2B5EF4-FFF2-40B4-BE49-F238E27FC236}">
                <a16:creationId xmlns:a16="http://schemas.microsoft.com/office/drawing/2014/main" id="{9857F428-3CF8-4B1C-8987-E2778666D2E4}"/>
              </a:ext>
            </a:extLst>
          </p:cNvPr>
          <p:cNvSpPr>
            <a:spLocks noGrp="1"/>
          </p:cNvSpPr>
          <p:nvPr>
            <p:ph idx="1"/>
          </p:nvPr>
        </p:nvSpPr>
        <p:spPr>
          <a:xfrm>
            <a:off x="594109" y="1875453"/>
            <a:ext cx="6620505" cy="4019320"/>
          </a:xfrm>
        </p:spPr>
        <p:txBody>
          <a:bodyPr>
            <a:normAutofit lnSpcReduction="10000"/>
          </a:bodyPr>
          <a:lstStyle/>
          <a:p>
            <a:pPr marL="0" indent="0">
              <a:buNone/>
            </a:pPr>
            <a:r>
              <a:rPr lang="en-US" sz="2000" dirty="0"/>
              <a:t>Before joining us for fun at Edgebrook, you need to answer no to all of the following questions:</a:t>
            </a:r>
          </a:p>
          <a:p>
            <a:r>
              <a:rPr lang="en-US" altLang="en-US" sz="2000" i="1" dirty="0">
                <a:latin typeface="Arial" panose="020B0604020202020204" pitchFamily="34" charset="0"/>
              </a:rPr>
              <a:t>Have you been diagnosed with COVID-19 and have not recovered or are still within the required 14-day quarantine? </a:t>
            </a:r>
            <a:br>
              <a:rPr lang="en-US" altLang="en-US" sz="2000" i="1" dirty="0">
                <a:latin typeface="Arial" panose="020B0604020202020204" pitchFamily="34" charset="0"/>
              </a:rPr>
            </a:br>
            <a:endParaRPr lang="en-US" altLang="en-US" sz="2000" i="1" dirty="0">
              <a:latin typeface="Arial" panose="020B0604020202020204" pitchFamily="34" charset="0"/>
            </a:endParaRPr>
          </a:p>
          <a:p>
            <a:pPr eaLnBrk="0" fontAlgn="base" hangingPunct="0">
              <a:spcBef>
                <a:spcPct val="0"/>
              </a:spcBef>
              <a:spcAft>
                <a:spcPct val="0"/>
              </a:spcAft>
            </a:pPr>
            <a:r>
              <a:rPr lang="en-US" altLang="en-US" sz="2000" i="1" dirty="0">
                <a:latin typeface="Arial" panose="020B0604020202020204" pitchFamily="34" charset="0"/>
              </a:rPr>
              <a:t>Have you started to exhibit any symptoms consistent with COVID-19 within the past 10 days?</a:t>
            </a:r>
            <a:br>
              <a:rPr lang="en-US" altLang="en-US" sz="2000" i="1" dirty="0">
                <a:latin typeface="Arial" panose="020B0604020202020204" pitchFamily="34" charset="0"/>
              </a:rPr>
            </a:br>
            <a:r>
              <a:rPr lang="en-US" altLang="en-US" sz="2000" i="1" dirty="0">
                <a:latin typeface="Arial" panose="020B0604020202020204" pitchFamily="34" charset="0"/>
              </a:rPr>
              <a:t> </a:t>
            </a:r>
          </a:p>
          <a:p>
            <a:pPr eaLnBrk="0" fontAlgn="base" hangingPunct="0">
              <a:spcBef>
                <a:spcPct val="0"/>
              </a:spcBef>
              <a:spcAft>
                <a:spcPct val="0"/>
              </a:spcAft>
            </a:pPr>
            <a:r>
              <a:rPr lang="en-US" altLang="en-US" sz="2000" i="1" dirty="0">
                <a:latin typeface="Arial" panose="020B0604020202020204" pitchFamily="34" charset="0"/>
              </a:rPr>
              <a:t>Have you had close contact with a person that has or is suspected to have COVID-19 within the past 14 days?  </a:t>
            </a:r>
          </a:p>
          <a:p>
            <a:pPr marL="0" indent="0">
              <a:buNone/>
            </a:pPr>
            <a:r>
              <a:rPr lang="en-US" sz="2000" dirty="0"/>
              <a:t>If you cannot answer “no” to all of these questions, we ask that you not come into the facility today. </a:t>
            </a:r>
            <a:r>
              <a:rPr lang="en-US" sz="2000" dirty="0">
                <a:sym typeface="Wingdings" panose="05000000000000000000" pitchFamily="2" charset="2"/>
              </a:rPr>
              <a:t></a:t>
            </a:r>
            <a:endParaRPr lang="en-US" sz="2000" dirty="0"/>
          </a:p>
        </p:txBody>
      </p:sp>
    </p:spTree>
    <p:extLst>
      <p:ext uri="{BB962C8B-B14F-4D97-AF65-F5344CB8AC3E}">
        <p14:creationId xmlns:p14="http://schemas.microsoft.com/office/powerpoint/2010/main" val="654717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904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9B38642C-62C4-4E31-A5D3-BB1DD8CA3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583"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A9F66240-8C38-4069-A5C9-2D3FCD9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234957"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6229CFB-A353-4D75-9DE3-26BC892DFDCD}"/>
              </a:ext>
            </a:extLst>
          </p:cNvPr>
          <p:cNvSpPr>
            <a:spLocks noGrp="1"/>
          </p:cNvSpPr>
          <p:nvPr>
            <p:ph idx="1"/>
          </p:nvPr>
        </p:nvSpPr>
        <p:spPr>
          <a:xfrm>
            <a:off x="804672" y="2020824"/>
            <a:ext cx="5076090" cy="4151376"/>
          </a:xfrm>
        </p:spPr>
        <p:txBody>
          <a:bodyPr>
            <a:normAutofit/>
          </a:bodyPr>
          <a:lstStyle/>
          <a:p>
            <a:pPr marL="0" indent="0">
              <a:buNone/>
            </a:pPr>
            <a:r>
              <a:rPr lang="en-US" sz="2000"/>
              <a:t>Follow us on Instagram @edgebrookclub !</a:t>
            </a:r>
          </a:p>
          <a:p>
            <a:pPr marL="0" indent="0">
              <a:buNone/>
            </a:pPr>
            <a:endParaRPr lang="en-US" sz="2000"/>
          </a:p>
          <a:p>
            <a:pPr marL="0" indent="0">
              <a:buNone/>
            </a:pPr>
            <a:endParaRPr lang="en-US" sz="2000"/>
          </a:p>
          <a:p>
            <a:pPr marL="0" indent="0">
              <a:buNone/>
            </a:pPr>
            <a:r>
              <a:rPr lang="en-US" sz="2000"/>
              <a:t>Download the Edgebrook Swim &amp; Tennis Club app from Apple Store or Google Play Store!</a:t>
            </a:r>
          </a:p>
          <a:p>
            <a:pPr marL="0" indent="0">
              <a:buNone/>
            </a:pPr>
            <a:endParaRPr lang="en-US" sz="2000"/>
          </a:p>
          <a:p>
            <a:pPr marL="0" indent="0">
              <a:buNone/>
            </a:pPr>
            <a:r>
              <a:rPr lang="en-US" sz="2000"/>
              <a:t>You can manage your account, manage reservations and register for programming all in the app! The Edgebrook app is the BEST place to manage your Edgebrook experience! </a:t>
            </a:r>
          </a:p>
        </p:txBody>
      </p:sp>
      <p:pic>
        <p:nvPicPr>
          <p:cNvPr id="4" name="Picture 3" descr="Graphical user interface, text, application&#10;&#10;Description automatically generated">
            <a:extLst>
              <a:ext uri="{FF2B5EF4-FFF2-40B4-BE49-F238E27FC236}">
                <a16:creationId xmlns:a16="http://schemas.microsoft.com/office/drawing/2014/main" id="{4DE8C7AD-48B2-4164-AC50-11134506F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6802" y="901490"/>
            <a:ext cx="4772455" cy="1747659"/>
          </a:xfrm>
          <a:prstGeom prst="rect">
            <a:avLst/>
          </a:prstGeom>
        </p:spPr>
      </p:pic>
      <p:pic>
        <p:nvPicPr>
          <p:cNvPr id="6" name="Picture 5" descr="Icon&#10;&#10;Description automatically generated">
            <a:extLst>
              <a:ext uri="{FF2B5EF4-FFF2-40B4-BE49-F238E27FC236}">
                <a16:creationId xmlns:a16="http://schemas.microsoft.com/office/drawing/2014/main" id="{C08233CE-A102-46BB-A778-E55626DDA22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27" r="5" b="9758"/>
          <a:stretch/>
        </p:blipFill>
        <p:spPr>
          <a:xfrm>
            <a:off x="9161365" y="3429000"/>
            <a:ext cx="2717892" cy="2414016"/>
          </a:xfrm>
          <a:prstGeom prst="rect">
            <a:avLst/>
          </a:prstGeom>
        </p:spPr>
      </p:pic>
    </p:spTree>
    <p:extLst>
      <p:ext uri="{BB962C8B-B14F-4D97-AF65-F5344CB8AC3E}">
        <p14:creationId xmlns:p14="http://schemas.microsoft.com/office/powerpoint/2010/main" val="389932983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9A3EBE-C9D1-467B-B580-111FF200EDCF}"/>
              </a:ext>
            </a:extLst>
          </p:cNvPr>
          <p:cNvSpPr>
            <a:spLocks noGrp="1"/>
          </p:cNvSpPr>
          <p:nvPr>
            <p:ph type="title"/>
          </p:nvPr>
        </p:nvSpPr>
        <p:spPr>
          <a:xfrm>
            <a:off x="838199" y="705490"/>
            <a:ext cx="10515600" cy="1325563"/>
          </a:xfrm>
        </p:spPr>
        <p:txBody>
          <a:bodyPr>
            <a:normAutofit/>
          </a:bodyPr>
          <a:lstStyle/>
          <a:p>
            <a:r>
              <a:rPr lang="en-US" dirty="0"/>
              <a:t>Mask Policies</a:t>
            </a:r>
          </a:p>
        </p:txBody>
      </p:sp>
      <p:sp>
        <p:nvSpPr>
          <p:cNvPr id="3" name="Content Placeholder 2">
            <a:extLst>
              <a:ext uri="{FF2B5EF4-FFF2-40B4-BE49-F238E27FC236}">
                <a16:creationId xmlns:a16="http://schemas.microsoft.com/office/drawing/2014/main" id="{B870E4DB-C390-4A00-B0AA-B439BE907B38}"/>
              </a:ext>
            </a:extLst>
          </p:cNvPr>
          <p:cNvSpPr>
            <a:spLocks noGrp="1"/>
          </p:cNvSpPr>
          <p:nvPr>
            <p:ph sz="half" idx="1"/>
          </p:nvPr>
        </p:nvSpPr>
        <p:spPr>
          <a:xfrm>
            <a:off x="838199" y="2010833"/>
            <a:ext cx="7928811" cy="3652030"/>
          </a:xfrm>
        </p:spPr>
        <p:txBody>
          <a:bodyPr>
            <a:normAutofit/>
          </a:bodyPr>
          <a:lstStyle/>
          <a:p>
            <a:r>
              <a:rPr lang="en-US" sz="2400" dirty="0">
                <a:effectLst/>
                <a:latin typeface="Calibri" panose="020F0502020204030204" pitchFamily="34" charset="0"/>
                <a:ea typeface="Times New Roman" panose="02020603050405020304" pitchFamily="18" charset="0"/>
              </a:rPr>
              <a:t>Masks are required in all indoor areas of the club (this includes the restrooms and during entrance/exit of </a:t>
            </a:r>
            <a:r>
              <a:rPr lang="en-US" sz="2400" dirty="0">
                <a:latin typeface="Calibri" panose="020F0502020204030204" pitchFamily="34" charset="0"/>
                <a:ea typeface="Times New Roman" panose="02020603050405020304" pitchFamily="18" charset="0"/>
              </a:rPr>
              <a:t>facilities</a:t>
            </a:r>
            <a:r>
              <a:rPr lang="en-US" sz="2400" dirty="0">
                <a:effectLst/>
                <a:latin typeface="Calibri" panose="020F0502020204030204" pitchFamily="34" charset="0"/>
                <a:ea typeface="Times New Roman" panose="02020603050405020304" pitchFamily="18" charset="0"/>
              </a:rPr>
              <a:t>).</a:t>
            </a:r>
          </a:p>
          <a:p>
            <a:r>
              <a:rPr lang="en-US" sz="2400" dirty="0">
                <a:latin typeface="Calibri" panose="020F0502020204030204" pitchFamily="34" charset="0"/>
                <a:ea typeface="Times New Roman" panose="02020603050405020304" pitchFamily="18" charset="0"/>
              </a:rPr>
              <a:t>Masks are also required regardless of vaccination status during all indoor programming that involves juniors (</a:t>
            </a:r>
            <a:r>
              <a:rPr lang="en-US" sz="2400" dirty="0" err="1">
                <a:latin typeface="Calibri" panose="020F0502020204030204" pitchFamily="34" charset="0"/>
                <a:ea typeface="Times New Roman" panose="02020603050405020304" pitchFamily="18" charset="0"/>
              </a:rPr>
              <a:t>ie</a:t>
            </a:r>
            <a:r>
              <a:rPr lang="en-US" sz="2400" dirty="0">
                <a:latin typeface="Calibri" panose="020F0502020204030204" pitchFamily="34" charset="0"/>
                <a:ea typeface="Times New Roman" panose="02020603050405020304" pitchFamily="18" charset="0"/>
              </a:rPr>
              <a:t>, Junior Tennis).</a:t>
            </a:r>
            <a:endParaRPr lang="en-US" sz="2400" dirty="0">
              <a:effectLst/>
              <a:latin typeface="Calibri" panose="020F0502020204030204" pitchFamily="34" charset="0"/>
              <a:ea typeface="Times New Roman" panose="02020603050405020304" pitchFamily="18" charset="0"/>
            </a:endParaRPr>
          </a:p>
          <a:p>
            <a:pPr marL="0" indent="0">
              <a:buNone/>
            </a:pPr>
            <a:endParaRPr lang="en-US" sz="2000" dirty="0"/>
          </a:p>
        </p:txBody>
      </p:sp>
      <p:pic>
        <p:nvPicPr>
          <p:cNvPr id="6" name="Picture 5" descr="Hand sanitizer and masks">
            <a:extLst>
              <a:ext uri="{FF2B5EF4-FFF2-40B4-BE49-F238E27FC236}">
                <a16:creationId xmlns:a16="http://schemas.microsoft.com/office/drawing/2014/main" id="{038945CE-1B1F-40FF-8DAF-2DFC38B1E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3176" y="365125"/>
            <a:ext cx="2672355" cy="1782466"/>
          </a:xfrm>
          <a:prstGeom prst="rect">
            <a:avLst/>
          </a:prstGeom>
        </p:spPr>
      </p:pic>
      <p:sp>
        <p:nvSpPr>
          <p:cNvPr id="10" name="Star: 5 Points 9">
            <a:extLst>
              <a:ext uri="{FF2B5EF4-FFF2-40B4-BE49-F238E27FC236}">
                <a16:creationId xmlns:a16="http://schemas.microsoft.com/office/drawing/2014/main" id="{FB64D7D1-7E6D-4620-9AC6-B9018EE7883C}"/>
              </a:ext>
            </a:extLst>
          </p:cNvPr>
          <p:cNvSpPr/>
          <p:nvPr/>
        </p:nvSpPr>
        <p:spPr>
          <a:xfrm>
            <a:off x="285831" y="6072340"/>
            <a:ext cx="452399" cy="43622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857574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81C8-F2B1-4ED2-93D1-676791C8BF54}"/>
              </a:ext>
            </a:extLst>
          </p:cNvPr>
          <p:cNvSpPr>
            <a:spLocks noGrp="1"/>
          </p:cNvSpPr>
          <p:nvPr>
            <p:ph type="title"/>
          </p:nvPr>
        </p:nvSpPr>
        <p:spPr>
          <a:xfrm>
            <a:off x="651153" y="198438"/>
            <a:ext cx="6387102" cy="1325563"/>
          </a:xfrm>
        </p:spPr>
        <p:txBody>
          <a:bodyPr vert="horz" lIns="91440" tIns="45720" rIns="91440" bIns="45720" rtlCol="0" anchor="ctr">
            <a:normAutofit/>
          </a:bodyPr>
          <a:lstStyle/>
          <a:p>
            <a:pPr algn="ctr"/>
            <a:r>
              <a:rPr lang="en-US" kern="1200" dirty="0">
                <a:solidFill>
                  <a:schemeClr val="tx1"/>
                </a:solidFill>
                <a:latin typeface="+mj-lt"/>
                <a:ea typeface="+mj-ea"/>
                <a:cs typeface="+mj-cs"/>
              </a:rPr>
              <a:t>General Guidelines for Edgebrook Club</a:t>
            </a:r>
          </a:p>
        </p:txBody>
      </p:sp>
      <p:sp>
        <p:nvSpPr>
          <p:cNvPr id="3" name="Content Placeholder 2">
            <a:extLst>
              <a:ext uri="{FF2B5EF4-FFF2-40B4-BE49-F238E27FC236}">
                <a16:creationId xmlns:a16="http://schemas.microsoft.com/office/drawing/2014/main" id="{F0BAEE76-F198-4411-B804-5B021DE3A81B}"/>
              </a:ext>
            </a:extLst>
          </p:cNvPr>
          <p:cNvSpPr>
            <a:spLocks noGrp="1"/>
          </p:cNvSpPr>
          <p:nvPr>
            <p:ph sz="half" idx="1"/>
          </p:nvPr>
        </p:nvSpPr>
        <p:spPr>
          <a:xfrm>
            <a:off x="422988" y="1524001"/>
            <a:ext cx="7032171" cy="5125452"/>
          </a:xfrm>
        </p:spPr>
        <p:txBody>
          <a:bodyPr vert="horz" lIns="91440" tIns="45720" rIns="91440" bIns="45720" rtlCol="0" anchor="t">
            <a:normAutofit/>
          </a:bodyPr>
          <a:lstStyle/>
          <a:p>
            <a:r>
              <a:rPr lang="en-US" sz="1800" dirty="0"/>
              <a:t>Utilize calling or emailing for customer service questions</a:t>
            </a:r>
          </a:p>
          <a:p>
            <a:r>
              <a:rPr lang="en-US" sz="1800" dirty="0"/>
              <a:t>Bring full water bottles with you</a:t>
            </a:r>
          </a:p>
          <a:p>
            <a:r>
              <a:rPr lang="en-US" sz="1800" dirty="0"/>
              <a:t>Hand sanitizer will be available on-site</a:t>
            </a:r>
          </a:p>
          <a:p>
            <a:r>
              <a:rPr lang="en-US" sz="1800" dirty="0"/>
              <a:t>Please limit the volume of your belongings on the property and take all your belongings with you - </a:t>
            </a:r>
            <a:r>
              <a:rPr lang="en-US" sz="1800" i="1" dirty="0"/>
              <a:t>there will be limited lost and found.</a:t>
            </a:r>
            <a:r>
              <a:rPr lang="en-US" sz="1800" dirty="0"/>
              <a:t> Most items left on the property will be disposed of immediately.</a:t>
            </a:r>
          </a:p>
          <a:p>
            <a:r>
              <a:rPr lang="en-US" sz="1800" dirty="0"/>
              <a:t>Members should utilize Club Automation, email and phone for all needs.</a:t>
            </a:r>
          </a:p>
          <a:p>
            <a:r>
              <a:rPr lang="en-US" sz="1800" dirty="0"/>
              <a:t>We do not accept cash payments and do not have cash on site.</a:t>
            </a:r>
          </a:p>
          <a:p>
            <a:r>
              <a:rPr lang="en-US" sz="1800" dirty="0"/>
              <a:t>Front office staff will be available 30 minutes before the first tennis court time, but no earlier than 8am. Front office staff will end their shift 30 minutes prior to the last tennis court time ending. </a:t>
            </a:r>
          </a:p>
          <a:p>
            <a:pPr marL="0" indent="0" algn="ctr">
              <a:buNone/>
            </a:pPr>
            <a:br>
              <a:rPr lang="en-US" sz="1900" b="1" dirty="0"/>
            </a:br>
            <a:r>
              <a:rPr lang="en-US" sz="2600" b="1" dirty="0"/>
              <a:t>Members who do not follow club guidelines will be asked to leave the facility</a:t>
            </a:r>
            <a:r>
              <a:rPr lang="en-US" sz="1900" b="1" dirty="0"/>
              <a:t>.</a:t>
            </a:r>
            <a:endParaRPr lang="en-US" sz="1400" b="1" dirty="0"/>
          </a:p>
        </p:txBody>
      </p:sp>
      <p:sp>
        <p:nvSpPr>
          <p:cNvPr id="29" name="Freeform: Shape 24">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table with a racket&#10;&#10;Description automatically generated">
            <a:extLst>
              <a:ext uri="{FF2B5EF4-FFF2-40B4-BE49-F238E27FC236}">
                <a16:creationId xmlns:a16="http://schemas.microsoft.com/office/drawing/2014/main" id="{9C5C0A89-0650-4112-BB78-9C183B1F98E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691"/>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30" name="Freeform: Shape 26">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Underwater empty swimming pool">
            <a:extLst>
              <a:ext uri="{FF2B5EF4-FFF2-40B4-BE49-F238E27FC236}">
                <a16:creationId xmlns:a16="http://schemas.microsoft.com/office/drawing/2014/main" id="{B7B1CF25-BE0E-4313-A17D-1D425764F77B}"/>
              </a:ext>
            </a:extLst>
          </p:cNvPr>
          <p:cNvPicPr>
            <a:picLocks noChangeAspect="1"/>
          </p:cNvPicPr>
          <p:nvPr/>
        </p:nvPicPr>
        <p:blipFill rotWithShape="1">
          <a:blip r:embed="rId4">
            <a:extLst>
              <a:ext uri="{28A0092B-C50C-407E-A947-70E740481C1C}">
                <a14:useLocalDpi xmlns:a14="http://schemas.microsoft.com/office/drawing/2010/main" val="0"/>
              </a:ext>
            </a:extLst>
          </a:blip>
          <a:srcRect l="11993" r="5688" b="-5"/>
          <a:stretch/>
        </p:blipFill>
        <p:spPr>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264183008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AA335-FB66-4F43-97B9-38DDEE40DA2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Guest Policies</a:t>
            </a:r>
            <a:br>
              <a:rPr lang="en-US" dirty="0"/>
            </a:br>
            <a:r>
              <a:rPr lang="en-US" sz="2400" dirty="0"/>
              <a:t>Equity &amp; Summer Family Memberships</a:t>
            </a:r>
            <a:endParaRPr lang="en-US" dirty="0"/>
          </a:p>
        </p:txBody>
      </p:sp>
      <p:sp>
        <p:nvSpPr>
          <p:cNvPr id="3" name="Content Placeholder 2">
            <a:extLst>
              <a:ext uri="{FF2B5EF4-FFF2-40B4-BE49-F238E27FC236}">
                <a16:creationId xmlns:a16="http://schemas.microsoft.com/office/drawing/2014/main" id="{81C84A5F-6601-4922-8956-76AC404C6524}"/>
              </a:ext>
            </a:extLst>
          </p:cNvPr>
          <p:cNvSpPr>
            <a:spLocks noGrp="1"/>
          </p:cNvSpPr>
          <p:nvPr>
            <p:ph sz="half" idx="1"/>
          </p:nvPr>
        </p:nvSpPr>
        <p:spPr>
          <a:xfrm>
            <a:off x="4965431" y="2211365"/>
            <a:ext cx="6586489" cy="4432029"/>
          </a:xfrm>
        </p:spPr>
        <p:txBody>
          <a:bodyPr vert="horz" lIns="91440" tIns="45720" rIns="91440" bIns="45720" rtlCol="0">
            <a:normAutofit/>
          </a:bodyPr>
          <a:lstStyle/>
          <a:p>
            <a:r>
              <a:rPr lang="en-US" sz="1400" dirty="0"/>
              <a:t>Swimming</a:t>
            </a:r>
          </a:p>
          <a:p>
            <a:pPr lvl="1"/>
            <a:r>
              <a:rPr lang="en-US" sz="1400" dirty="0"/>
              <a:t>There are no physical guest passes</a:t>
            </a:r>
          </a:p>
          <a:p>
            <a:pPr lvl="1"/>
            <a:r>
              <a:rPr lang="en-US" sz="1400" dirty="0"/>
              <a:t>Three non-member/guest is permitted per day for a pool reservation</a:t>
            </a:r>
          </a:p>
          <a:p>
            <a:pPr lvl="1"/>
            <a:r>
              <a:rPr lang="en-US" sz="1400" dirty="0"/>
              <a:t>Paying for a guest can happen in two ways:</a:t>
            </a:r>
          </a:p>
          <a:p>
            <a:pPr lvl="2"/>
            <a:r>
              <a:rPr lang="en-US" sz="1400" dirty="0"/>
              <a:t>Using a Seasonal Guest Pass</a:t>
            </a:r>
          </a:p>
          <a:p>
            <a:pPr lvl="3"/>
            <a:r>
              <a:rPr lang="en-US" sz="1400" dirty="0"/>
              <a:t>Good for one guest per visit - $50+ tax for the summer/non-refundable</a:t>
            </a:r>
          </a:p>
          <a:p>
            <a:pPr lvl="2"/>
            <a:r>
              <a:rPr lang="en-US" sz="1400" dirty="0"/>
              <a:t>Paying for a guest each time they visit - $5+ tax per visit</a:t>
            </a:r>
          </a:p>
          <a:p>
            <a:pPr lvl="3"/>
            <a:r>
              <a:rPr lang="en-US" sz="1400" dirty="0"/>
              <a:t>Guest fee is charged to the member’s account or must be paid using the member’s card on file (dependent on membership type)</a:t>
            </a:r>
          </a:p>
          <a:p>
            <a:r>
              <a:rPr lang="en-US" sz="1400" dirty="0"/>
              <a:t>Tennis</a:t>
            </a:r>
          </a:p>
          <a:p>
            <a:pPr lvl="1"/>
            <a:r>
              <a:rPr lang="en-US" sz="1400" dirty="0"/>
              <a:t>Guests are permitted for court reservations</a:t>
            </a:r>
          </a:p>
          <a:p>
            <a:pPr lvl="1"/>
            <a:r>
              <a:rPr lang="en-US" sz="1400" dirty="0"/>
              <a:t>Liability waivers must be completed</a:t>
            </a:r>
          </a:p>
          <a:p>
            <a:pPr lvl="1"/>
            <a:r>
              <a:rPr lang="en-US" sz="1400" dirty="0"/>
              <a:t>Guest fee is charged to the member’s account or must be paid using the member’s card on file (dependent on membership type)</a:t>
            </a:r>
          </a:p>
          <a:p>
            <a:pPr lvl="1"/>
            <a:r>
              <a:rPr lang="en-US" sz="1400" dirty="0"/>
              <a:t>Members should email </a:t>
            </a:r>
            <a:r>
              <a:rPr lang="en-US" sz="1400" dirty="0">
                <a:hlinkClick r:id="rId2"/>
              </a:rPr>
              <a:t>frontdesk@edgebrookclub.org</a:t>
            </a:r>
            <a:r>
              <a:rPr lang="en-US" sz="1400" dirty="0"/>
              <a:t> with the First Name, Last Name and email address for all tennis guests. The sooner this is done, the quicker check-in is for the tennis court.</a:t>
            </a:r>
          </a:p>
          <a:p>
            <a:endParaRPr lang="en-US" sz="1100" dirty="0"/>
          </a:p>
        </p:txBody>
      </p:sp>
      <p:pic>
        <p:nvPicPr>
          <p:cNvPr id="9" name="Content Placeholder 8" descr="A group of light bulbs&#10;&#10;Description automatically generated with low confidence">
            <a:extLst>
              <a:ext uri="{FF2B5EF4-FFF2-40B4-BE49-F238E27FC236}">
                <a16:creationId xmlns:a16="http://schemas.microsoft.com/office/drawing/2014/main" id="{92274DE9-E679-4F32-968E-C369A10CD2A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885" r="14198"/>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734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AA335-FB66-4F43-97B9-38DDEE40DA2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Guest Policies</a:t>
            </a:r>
            <a:br>
              <a:rPr lang="en-US" dirty="0"/>
            </a:br>
            <a:r>
              <a:rPr lang="en-US" sz="2400" dirty="0"/>
              <a:t>Junior Memberships</a:t>
            </a:r>
            <a:endParaRPr lang="en-US" dirty="0"/>
          </a:p>
        </p:txBody>
      </p:sp>
      <p:sp>
        <p:nvSpPr>
          <p:cNvPr id="3" name="Content Placeholder 2">
            <a:extLst>
              <a:ext uri="{FF2B5EF4-FFF2-40B4-BE49-F238E27FC236}">
                <a16:creationId xmlns:a16="http://schemas.microsoft.com/office/drawing/2014/main" id="{81C84A5F-6601-4922-8956-76AC404C6524}"/>
              </a:ext>
            </a:extLst>
          </p:cNvPr>
          <p:cNvSpPr>
            <a:spLocks noGrp="1"/>
          </p:cNvSpPr>
          <p:nvPr>
            <p:ph sz="half" idx="1"/>
          </p:nvPr>
        </p:nvSpPr>
        <p:spPr>
          <a:xfrm>
            <a:off x="4965431" y="2211365"/>
            <a:ext cx="6586489" cy="4432029"/>
          </a:xfrm>
        </p:spPr>
        <p:txBody>
          <a:bodyPr vert="horz" lIns="91440" tIns="45720" rIns="91440" bIns="45720" rtlCol="0">
            <a:normAutofit fontScale="92500"/>
          </a:bodyPr>
          <a:lstStyle/>
          <a:p>
            <a:pPr marL="0" indent="0">
              <a:buNone/>
            </a:pPr>
            <a:r>
              <a:rPr lang="en-US" sz="1800" dirty="0"/>
              <a:t>Junior Swim Membership</a:t>
            </a:r>
          </a:p>
          <a:p>
            <a:pPr lvl="1"/>
            <a:r>
              <a:rPr lang="en-US" sz="1400" dirty="0"/>
              <a:t>No guests/non-members allowed, but one member can be added to each pool reservation made</a:t>
            </a:r>
          </a:p>
          <a:p>
            <a:pPr lvl="1"/>
            <a:r>
              <a:rPr lang="en-US" sz="1400" dirty="0"/>
              <a:t>No tennis privileges </a:t>
            </a:r>
          </a:p>
          <a:p>
            <a:pPr marL="0" indent="0">
              <a:buNone/>
            </a:pPr>
            <a:r>
              <a:rPr lang="en-US" sz="1800" dirty="0"/>
              <a:t>Junior Tennis Membership</a:t>
            </a:r>
          </a:p>
          <a:p>
            <a:r>
              <a:rPr lang="en-US" sz="1400" dirty="0"/>
              <a:t>Swimming</a:t>
            </a:r>
          </a:p>
          <a:p>
            <a:pPr lvl="1"/>
            <a:r>
              <a:rPr lang="en-US" sz="1400" dirty="0"/>
              <a:t>There are no physical guest passes</a:t>
            </a:r>
          </a:p>
          <a:p>
            <a:pPr lvl="1"/>
            <a:r>
              <a:rPr lang="en-US" sz="1400" dirty="0"/>
              <a:t>One non-member/guest is permitted per day for a pool reservation</a:t>
            </a:r>
          </a:p>
          <a:p>
            <a:pPr lvl="1"/>
            <a:r>
              <a:rPr lang="en-US" sz="1400" dirty="0"/>
              <a:t>Guest fee is charged to the member’s account each time they visit ($5+ tax per visit)</a:t>
            </a:r>
          </a:p>
          <a:p>
            <a:r>
              <a:rPr lang="en-US" sz="1400" dirty="0"/>
              <a:t>Tennis</a:t>
            </a:r>
          </a:p>
          <a:p>
            <a:pPr lvl="1"/>
            <a:r>
              <a:rPr lang="en-US" sz="1400" dirty="0"/>
              <a:t>Guests are permitted for court reservations</a:t>
            </a:r>
          </a:p>
          <a:p>
            <a:pPr lvl="1"/>
            <a:r>
              <a:rPr lang="en-US" sz="1400" dirty="0"/>
              <a:t>Liability waivers must be completed</a:t>
            </a:r>
          </a:p>
          <a:p>
            <a:pPr lvl="1"/>
            <a:r>
              <a:rPr lang="en-US" sz="1400" dirty="0"/>
              <a:t>Guest fee is charged to the junior tennis member’s account</a:t>
            </a:r>
          </a:p>
          <a:p>
            <a:pPr lvl="1"/>
            <a:r>
              <a:rPr lang="en-US" sz="1400" dirty="0"/>
              <a:t>Members should email </a:t>
            </a:r>
            <a:r>
              <a:rPr lang="en-US" sz="1400" dirty="0">
                <a:hlinkClick r:id="rId2"/>
              </a:rPr>
              <a:t>frontdesk@edgebrookclub.org</a:t>
            </a:r>
            <a:r>
              <a:rPr lang="en-US" sz="1400" dirty="0"/>
              <a:t> with the First Name, Last Name and email address for all tennis guests. The sooner this is done, the quicker check-in is for the tennis court.</a:t>
            </a:r>
          </a:p>
          <a:p>
            <a:pPr lvl="1"/>
            <a:r>
              <a:rPr lang="en-US" sz="1400" dirty="0"/>
              <a:t>Parents playing with their junior are considered guests and a guest fee is applicable.</a:t>
            </a:r>
          </a:p>
          <a:p>
            <a:endParaRPr lang="en-US" sz="1100" dirty="0"/>
          </a:p>
        </p:txBody>
      </p:sp>
      <p:pic>
        <p:nvPicPr>
          <p:cNvPr id="9" name="Content Placeholder 8" descr="A group of light bulbs&#10;&#10;Description automatically generated with low confidence">
            <a:extLst>
              <a:ext uri="{FF2B5EF4-FFF2-40B4-BE49-F238E27FC236}">
                <a16:creationId xmlns:a16="http://schemas.microsoft.com/office/drawing/2014/main" id="{92274DE9-E679-4F32-968E-C369A10CD2A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885" r="14198"/>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A1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66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02BE12-CD0D-4372-842A-6489378D7FD0}"/>
              </a:ext>
            </a:extLst>
          </p:cNvPr>
          <p:cNvSpPr>
            <a:spLocks noGrp="1"/>
          </p:cNvSpPr>
          <p:nvPr>
            <p:ph type="title"/>
          </p:nvPr>
        </p:nvSpPr>
        <p:spPr>
          <a:xfrm>
            <a:off x="185164" y="2053641"/>
            <a:ext cx="5188941" cy="2760098"/>
          </a:xfrm>
        </p:spPr>
        <p:txBody>
          <a:bodyPr>
            <a:normAutofit/>
          </a:bodyPr>
          <a:lstStyle/>
          <a:p>
            <a:r>
              <a:rPr lang="en-US" dirty="0">
                <a:solidFill>
                  <a:srgbClr val="FFFFFF"/>
                </a:solidFill>
              </a:rPr>
              <a:t>General Pool Reservation Info</a:t>
            </a:r>
            <a:br>
              <a:rPr lang="en-US" dirty="0">
                <a:solidFill>
                  <a:srgbClr val="FFFFFF"/>
                </a:solidFill>
              </a:rPr>
            </a:br>
            <a:r>
              <a:rPr lang="en-US" sz="2400" dirty="0">
                <a:solidFill>
                  <a:srgbClr val="FFFFFF"/>
                </a:solidFill>
              </a:rPr>
              <a:t>(1 of 2)</a:t>
            </a:r>
            <a:endParaRPr lang="en-US" i="1" dirty="0">
              <a:solidFill>
                <a:srgbClr val="FFFFFF"/>
              </a:solidFill>
            </a:endParaRPr>
          </a:p>
        </p:txBody>
      </p:sp>
      <p:sp>
        <p:nvSpPr>
          <p:cNvPr id="3" name="Content Placeholder 2">
            <a:extLst>
              <a:ext uri="{FF2B5EF4-FFF2-40B4-BE49-F238E27FC236}">
                <a16:creationId xmlns:a16="http://schemas.microsoft.com/office/drawing/2014/main" id="{B21C7A72-6D80-48A7-BA3B-91BA62E3E3AD}"/>
              </a:ext>
            </a:extLst>
          </p:cNvPr>
          <p:cNvSpPr>
            <a:spLocks noGrp="1"/>
          </p:cNvSpPr>
          <p:nvPr>
            <p:ph idx="1"/>
          </p:nvPr>
        </p:nvSpPr>
        <p:spPr>
          <a:xfrm>
            <a:off x="5747657" y="279918"/>
            <a:ext cx="5896947" cy="6372809"/>
          </a:xfrm>
        </p:spPr>
        <p:txBody>
          <a:bodyPr anchor="ctr">
            <a:normAutofit fontScale="77500" lnSpcReduction="20000"/>
          </a:bodyPr>
          <a:lstStyle/>
          <a:p>
            <a:r>
              <a:rPr lang="en-US" sz="1600" dirty="0">
                <a:solidFill>
                  <a:srgbClr val="000000"/>
                </a:solidFill>
              </a:rPr>
              <a:t>Reservations are for the entire membership and only one reservation per family membership is permitted per day</a:t>
            </a:r>
          </a:p>
          <a:p>
            <a:r>
              <a:rPr lang="en-US" sz="1600" dirty="0">
                <a:solidFill>
                  <a:srgbClr val="000000"/>
                </a:solidFill>
              </a:rPr>
              <a:t>Pool reservations can also include one non-member/guest OR one member that is not on your membership.</a:t>
            </a:r>
          </a:p>
          <a:p>
            <a:r>
              <a:rPr lang="en-US" sz="1600" dirty="0">
                <a:solidFill>
                  <a:srgbClr val="000000"/>
                </a:solidFill>
              </a:rPr>
              <a:t>Reservations are for 1 hour, 50 minutes only. Your reservation in our system will say 2 hours. The last 10 minutes of the reservation is for clearing the facility and additional facility safety checks.</a:t>
            </a:r>
          </a:p>
          <a:p>
            <a:pPr marL="228600" lvl="1">
              <a:spcBef>
                <a:spcPts val="1000"/>
              </a:spcBef>
            </a:pPr>
            <a:r>
              <a:rPr lang="en-US" sz="1600" dirty="0">
                <a:solidFill>
                  <a:srgbClr val="000000"/>
                </a:solidFill>
              </a:rPr>
              <a:t>Only one reservation per day per membership (</a:t>
            </a:r>
            <a:r>
              <a:rPr lang="en-US" sz="1600" i="1" dirty="0">
                <a:solidFill>
                  <a:srgbClr val="000000"/>
                </a:solidFill>
              </a:rPr>
              <a:t>not per member</a:t>
            </a:r>
            <a:r>
              <a:rPr lang="en-US" sz="1600" dirty="0">
                <a:solidFill>
                  <a:srgbClr val="000000"/>
                </a:solidFill>
              </a:rPr>
              <a:t>). Reservations can be made up to 6 days in advance.</a:t>
            </a:r>
          </a:p>
          <a:p>
            <a:pPr lvl="1"/>
            <a:r>
              <a:rPr lang="en-US" sz="1600" dirty="0">
                <a:solidFill>
                  <a:srgbClr val="000000"/>
                </a:solidFill>
              </a:rPr>
              <a:t>There is no charge for pool reservations, however missed pool reservations will result in a $15 no-show fee.</a:t>
            </a:r>
          </a:p>
          <a:p>
            <a:r>
              <a:rPr lang="en-US" sz="1600" dirty="0">
                <a:solidFill>
                  <a:srgbClr val="000000"/>
                </a:solidFill>
              </a:rPr>
              <a:t>Remaining Pool Hours for the season are as follows:</a:t>
            </a:r>
          </a:p>
          <a:p>
            <a:pPr lvl="1"/>
            <a:r>
              <a:rPr lang="en-US" sz="1200" dirty="0">
                <a:solidFill>
                  <a:srgbClr val="000000"/>
                </a:solidFill>
              </a:rPr>
              <a:t>Monday August 23rd: 12 p.m. - 8 p.m.</a:t>
            </a:r>
          </a:p>
          <a:p>
            <a:pPr lvl="1"/>
            <a:r>
              <a:rPr lang="en-US" sz="1200" dirty="0">
                <a:solidFill>
                  <a:srgbClr val="000000"/>
                </a:solidFill>
              </a:rPr>
              <a:t>Tuesday August 24th: 12 p.m. - 8 p.m.</a:t>
            </a:r>
          </a:p>
          <a:p>
            <a:pPr lvl="1"/>
            <a:r>
              <a:rPr lang="en-US" sz="1200" dirty="0">
                <a:solidFill>
                  <a:srgbClr val="000000"/>
                </a:solidFill>
              </a:rPr>
              <a:t>Wednesday August 25th: 12 p.m. - 8 p.m.</a:t>
            </a:r>
          </a:p>
          <a:p>
            <a:pPr lvl="1"/>
            <a:r>
              <a:rPr lang="en-US" sz="1200" dirty="0">
                <a:solidFill>
                  <a:srgbClr val="000000"/>
                </a:solidFill>
              </a:rPr>
              <a:t>Thursday August 26th: 12 p.m. - 8 p.m.</a:t>
            </a:r>
          </a:p>
          <a:p>
            <a:pPr lvl="1"/>
            <a:r>
              <a:rPr lang="en-US" sz="1200" dirty="0">
                <a:solidFill>
                  <a:srgbClr val="000000"/>
                </a:solidFill>
              </a:rPr>
              <a:t>Friday August 27th: 12 p.m. - 8 p.m.</a:t>
            </a:r>
          </a:p>
          <a:p>
            <a:pPr lvl="1"/>
            <a:r>
              <a:rPr lang="en-US" sz="1200" dirty="0">
                <a:solidFill>
                  <a:srgbClr val="000000"/>
                </a:solidFill>
              </a:rPr>
              <a:t>Saturday August 28th: 10 a.m. - 8 p.m.</a:t>
            </a:r>
          </a:p>
          <a:p>
            <a:pPr lvl="1"/>
            <a:r>
              <a:rPr lang="en-US" sz="1200" dirty="0">
                <a:solidFill>
                  <a:srgbClr val="000000"/>
                </a:solidFill>
              </a:rPr>
              <a:t>Sunday August 29th: 10 a.m. - 8 p.m.</a:t>
            </a:r>
          </a:p>
          <a:p>
            <a:pPr lvl="1"/>
            <a:r>
              <a:rPr lang="en-US" sz="1200" dirty="0">
                <a:solidFill>
                  <a:srgbClr val="FF0000"/>
                </a:solidFill>
              </a:rPr>
              <a:t>Monday August 30th - Friday September 3rd: Pool Closed</a:t>
            </a:r>
          </a:p>
          <a:p>
            <a:pPr lvl="1"/>
            <a:r>
              <a:rPr lang="en-US" sz="1200" dirty="0">
                <a:solidFill>
                  <a:srgbClr val="000000"/>
                </a:solidFill>
              </a:rPr>
              <a:t>Saturday September 4th: 10 a.m. - 8 p.m.</a:t>
            </a:r>
          </a:p>
          <a:p>
            <a:pPr lvl="1"/>
            <a:r>
              <a:rPr lang="en-US" sz="1200" dirty="0">
                <a:solidFill>
                  <a:srgbClr val="000000"/>
                </a:solidFill>
              </a:rPr>
              <a:t>Sunday September 5th:  10 a.m. - 8 p.m.</a:t>
            </a:r>
          </a:p>
          <a:p>
            <a:pPr lvl="1"/>
            <a:r>
              <a:rPr lang="en-US" sz="1200" dirty="0">
                <a:solidFill>
                  <a:srgbClr val="000000"/>
                </a:solidFill>
              </a:rPr>
              <a:t>Monday September 6th (Labor Day): 10 a.m. - 6 p.m.</a:t>
            </a:r>
          </a:p>
          <a:p>
            <a:pPr lvl="1"/>
            <a:r>
              <a:rPr lang="en-US" sz="1200" dirty="0">
                <a:solidFill>
                  <a:srgbClr val="000000"/>
                </a:solidFill>
              </a:rPr>
              <a:t>Tuesday September 7th - Friday September 10th: Pool Closed</a:t>
            </a:r>
          </a:p>
          <a:p>
            <a:pPr lvl="1"/>
            <a:r>
              <a:rPr lang="en-US" sz="1200" dirty="0">
                <a:solidFill>
                  <a:srgbClr val="000000"/>
                </a:solidFill>
              </a:rPr>
              <a:t>Saturday September 11th: 1 p.m. - 5 p.m. (No Pool Reservations Needed)</a:t>
            </a:r>
          </a:p>
          <a:p>
            <a:pPr lvl="1"/>
            <a:r>
              <a:rPr lang="en-US" sz="1200" dirty="0">
                <a:solidFill>
                  <a:srgbClr val="000000"/>
                </a:solidFill>
              </a:rPr>
              <a:t>Sunday September 12th: 1 p.m. - 5 p.m. (No Pool Reservations Needed)</a:t>
            </a:r>
          </a:p>
          <a:p>
            <a:pPr lvl="1"/>
            <a:r>
              <a:rPr lang="en-US" sz="1200" dirty="0">
                <a:solidFill>
                  <a:srgbClr val="000000"/>
                </a:solidFill>
              </a:rPr>
              <a:t>​Monday September 13th: Pool Closed For Season</a:t>
            </a:r>
          </a:p>
          <a:p>
            <a:pPr marL="457200" lvl="1" indent="0">
              <a:buNone/>
            </a:pPr>
            <a:endParaRPr lang="en-US" sz="1200" dirty="0">
              <a:solidFill>
                <a:srgbClr val="000000"/>
              </a:solidFill>
            </a:endParaRPr>
          </a:p>
          <a:p>
            <a:r>
              <a:rPr lang="en-US" sz="2000" dirty="0">
                <a:solidFill>
                  <a:srgbClr val="000000"/>
                </a:solidFill>
              </a:rPr>
              <a:t>Please arrive no more than 10 minutes prior to your reservation.</a:t>
            </a:r>
          </a:p>
          <a:p>
            <a:pPr lvl="1"/>
            <a:r>
              <a:rPr lang="en-US" sz="1600" dirty="0">
                <a:solidFill>
                  <a:srgbClr val="000000"/>
                </a:solidFill>
              </a:rPr>
              <a:t>Sample schedule:</a:t>
            </a:r>
          </a:p>
          <a:p>
            <a:pPr lvl="2"/>
            <a:r>
              <a:rPr lang="en-US" sz="1200" dirty="0">
                <a:solidFill>
                  <a:srgbClr val="000000"/>
                </a:solidFill>
              </a:rPr>
              <a:t>Reservation from Noon-2pm</a:t>
            </a:r>
          </a:p>
          <a:p>
            <a:pPr lvl="2"/>
            <a:r>
              <a:rPr lang="en-US" sz="1200" dirty="0">
                <a:solidFill>
                  <a:srgbClr val="000000"/>
                </a:solidFill>
              </a:rPr>
              <a:t>Pool open for swim from noon-1:45pm</a:t>
            </a:r>
          </a:p>
          <a:p>
            <a:pPr lvl="2"/>
            <a:r>
              <a:rPr lang="en-US" sz="1200" dirty="0">
                <a:solidFill>
                  <a:srgbClr val="000000"/>
                </a:solidFill>
              </a:rPr>
              <a:t>Pool closed to swimmers at 1:45pm</a:t>
            </a:r>
          </a:p>
        </p:txBody>
      </p:sp>
      <p:sp>
        <p:nvSpPr>
          <p:cNvPr id="7" name="Star: 5 Points 6">
            <a:extLst>
              <a:ext uri="{FF2B5EF4-FFF2-40B4-BE49-F238E27FC236}">
                <a16:creationId xmlns:a16="http://schemas.microsoft.com/office/drawing/2014/main" id="{E69356D3-382D-4CA5-AC01-D2B68DF93F4A}"/>
              </a:ext>
            </a:extLst>
          </p:cNvPr>
          <p:cNvSpPr/>
          <p:nvPr/>
        </p:nvSpPr>
        <p:spPr>
          <a:xfrm>
            <a:off x="285831" y="6072340"/>
            <a:ext cx="452399" cy="43622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711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B7E568C77EAD43A3E00ECE33400113" ma:contentTypeVersion="12" ma:contentTypeDescription="Create a new document." ma:contentTypeScope="" ma:versionID="1c85d0ac3e0cc3c47b9523f8e4bbbde1">
  <xsd:schema xmlns:xsd="http://www.w3.org/2001/XMLSchema" xmlns:xs="http://www.w3.org/2001/XMLSchema" xmlns:p="http://schemas.microsoft.com/office/2006/metadata/properties" xmlns:ns2="51ffbe9a-51aa-40d1-9758-9341958656d4" xmlns:ns3="747d8397-8301-4efb-8dc6-cf03ad95a66a" targetNamespace="http://schemas.microsoft.com/office/2006/metadata/properties" ma:root="true" ma:fieldsID="c6e16a33a0e6e82e43289cbf435d5e5f" ns2:_="" ns3:_="">
    <xsd:import namespace="51ffbe9a-51aa-40d1-9758-9341958656d4"/>
    <xsd:import namespace="747d8397-8301-4efb-8dc6-cf03ad95a66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ffbe9a-51aa-40d1-9758-9341958656d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7d8397-8301-4efb-8dc6-cf03ad95a66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32738F-C866-42C5-877F-CC910FDD1DD2}">
  <ds:schemaRefs>
    <ds:schemaRef ds:uri="http://schemas.microsoft.com/sharepoint/v3/contenttype/forms"/>
  </ds:schemaRefs>
</ds:datastoreItem>
</file>

<file path=customXml/itemProps2.xml><?xml version="1.0" encoding="utf-8"?>
<ds:datastoreItem xmlns:ds="http://schemas.openxmlformats.org/officeDocument/2006/customXml" ds:itemID="{A84F0EC0-1687-463D-BCF2-7258842D307D}"/>
</file>

<file path=customXml/itemProps3.xml><?xml version="1.0" encoding="utf-8"?>
<ds:datastoreItem xmlns:ds="http://schemas.openxmlformats.org/officeDocument/2006/customXml" ds:itemID="{58758AE6-D70C-4002-92B6-BE5199F8E6E1}">
  <ds:schemaRefs>
    <ds:schemaRef ds:uri="http://schemas.microsoft.com/office/infopath/2007/PartnerControls"/>
    <ds:schemaRef ds:uri="http://www.w3.org/XML/1998/namespace"/>
    <ds:schemaRef ds:uri="http://purl.org/dc/terms/"/>
    <ds:schemaRef ds:uri="http://schemas.microsoft.com/office/2006/documentManagement/types"/>
    <ds:schemaRef ds:uri="http://schemas.openxmlformats.org/package/2006/metadata/core-properties"/>
    <ds:schemaRef ds:uri="http://purl.org/dc/elements/1.1/"/>
    <ds:schemaRef ds:uri="51055079-e37f-4296-9436-65ad5b926cfb"/>
    <ds:schemaRef ds:uri="34520139-35d1-4eca-a91a-3391570fe0c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93318</TotalTime>
  <Words>4086</Words>
  <Application>Microsoft Office PowerPoint</Application>
  <PresentationFormat>Widescreen</PresentationFormat>
  <Paragraphs>285</Paragraphs>
  <Slides>29</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Georgia</vt:lpstr>
      <vt:lpstr>Office Theme</vt:lpstr>
      <vt:lpstr>Edgebrook Club Current Club Guidelines Summer 2021  All information is subject to change throughout the summer! Please continue to check edgebrookclub.org for updates to this document.   Updated and/or New slides are marked with a </vt:lpstr>
      <vt:lpstr>PowerPoint Presentation</vt:lpstr>
      <vt:lpstr>General Screening</vt:lpstr>
      <vt:lpstr>PowerPoint Presentation</vt:lpstr>
      <vt:lpstr>Mask Policies</vt:lpstr>
      <vt:lpstr>General Guidelines for Edgebrook Club</vt:lpstr>
      <vt:lpstr>Guest Policies Equity &amp; Summer Family Memberships</vt:lpstr>
      <vt:lpstr>Guest Policies Junior Memberships</vt:lpstr>
      <vt:lpstr>General Pool Reservation Info (1 of 2)</vt:lpstr>
      <vt:lpstr>General Pool Reservation Info (2 of 2)</vt:lpstr>
      <vt:lpstr>Swim Guest Policy Examples</vt:lpstr>
      <vt:lpstr>General Pool Info</vt:lpstr>
      <vt:lpstr>Group Swim Lessons</vt:lpstr>
      <vt:lpstr>Swim Team –  Program Expectations</vt:lpstr>
      <vt:lpstr>Where to go to check-in: Swim Team All Ages</vt:lpstr>
      <vt:lpstr>Swim Team What to Bring</vt:lpstr>
      <vt:lpstr>Private Swim Lessons</vt:lpstr>
      <vt:lpstr>Masters Swim Team</vt:lpstr>
      <vt:lpstr>Adult Tennis Options</vt:lpstr>
      <vt:lpstr>Private Lesson Instruction - Tennis</vt:lpstr>
      <vt:lpstr>Junior Tennis Program –  Levels 2-5 Outdoor Court Expectations</vt:lpstr>
      <vt:lpstr>Outdoor Deck and Indoor Viewing Area Socializing</vt:lpstr>
      <vt:lpstr>Where to go for Junior Tennis  Levels 2-5</vt:lpstr>
      <vt:lpstr>Junior Tennis Program –  What to Bring</vt:lpstr>
      <vt:lpstr>Junior Tennis Program –  Level 1 Court Expectations (Indoor Courts)</vt:lpstr>
      <vt:lpstr>PowerPoint Presentation</vt:lpstr>
      <vt:lpstr>Additional EB Staff Measures for your safety</vt:lpstr>
      <vt:lpstr>Who to contact? Because we have staff working both in person and remote, we suggest that you reach out via email whenever possible!</vt:lpstr>
      <vt:lpstr>FOOD TRUCK ALERT!! Jessica’s Unique Bite Burgers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Edgebrook Club Modified Phase 1 Re-Opening Front office and Tennis</dc:title>
  <dc:creator>Chauntelle Johnson</dc:creator>
  <cp:lastModifiedBy>Chauntelle Johnson</cp:lastModifiedBy>
  <cp:revision>90</cp:revision>
  <cp:lastPrinted>2021-05-22T03:03:21Z</cp:lastPrinted>
  <dcterms:created xsi:type="dcterms:W3CDTF">2020-06-25T01:38:14Z</dcterms:created>
  <dcterms:modified xsi:type="dcterms:W3CDTF">2021-08-24T22:00:57Z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0x010100CBB7E568C77EAD43A3E00ECE33400113</vt:lpwstr>
  </property>
</Properties>
</file>